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sldIdLst>
    <p:sldId id="299" r:id="rId2"/>
    <p:sldId id="341" r:id="rId3"/>
    <p:sldId id="300" r:id="rId4"/>
    <p:sldId id="336" r:id="rId5"/>
    <p:sldId id="337" r:id="rId6"/>
    <p:sldId id="338" r:id="rId7"/>
    <p:sldId id="339" r:id="rId8"/>
    <p:sldId id="340" r:id="rId9"/>
    <p:sldId id="301" r:id="rId10"/>
    <p:sldId id="360" r:id="rId11"/>
    <p:sldId id="342" r:id="rId12"/>
    <p:sldId id="304" r:id="rId13"/>
    <p:sldId id="314" r:id="rId14"/>
    <p:sldId id="343" r:id="rId15"/>
    <p:sldId id="349" r:id="rId16"/>
    <p:sldId id="361" r:id="rId17"/>
    <p:sldId id="368" r:id="rId18"/>
    <p:sldId id="306" r:id="rId19"/>
    <p:sldId id="350" r:id="rId20"/>
    <p:sldId id="351" r:id="rId21"/>
    <p:sldId id="305" r:id="rId22"/>
    <p:sldId id="334" r:id="rId23"/>
    <p:sldId id="315" r:id="rId24"/>
    <p:sldId id="344" r:id="rId25"/>
    <p:sldId id="352" r:id="rId26"/>
    <p:sldId id="362" r:id="rId27"/>
    <p:sldId id="353" r:id="rId28"/>
    <p:sldId id="345" r:id="rId29"/>
    <p:sldId id="354" r:id="rId30"/>
    <p:sldId id="346" r:id="rId31"/>
    <p:sldId id="356" r:id="rId32"/>
    <p:sldId id="347" r:id="rId33"/>
    <p:sldId id="357" r:id="rId34"/>
    <p:sldId id="358" r:id="rId35"/>
    <p:sldId id="348" r:id="rId36"/>
    <p:sldId id="359" r:id="rId37"/>
    <p:sldId id="363" r:id="rId38"/>
    <p:sldId id="355" r:id="rId39"/>
    <p:sldId id="316" r:id="rId40"/>
    <p:sldId id="317" r:id="rId41"/>
    <p:sldId id="318" r:id="rId42"/>
    <p:sldId id="319" r:id="rId43"/>
    <p:sldId id="320" r:id="rId44"/>
    <p:sldId id="321" r:id="rId45"/>
    <p:sldId id="364" r:id="rId46"/>
    <p:sldId id="365" r:id="rId47"/>
    <p:sldId id="366" r:id="rId48"/>
    <p:sldId id="367" r:id="rId49"/>
    <p:sldId id="328" r:id="rId50"/>
    <p:sldId id="329" r:id="rId51"/>
    <p:sldId id="324" r:id="rId52"/>
    <p:sldId id="322" r:id="rId53"/>
  </p:sldIdLst>
  <p:sldSz cx="9144000" cy="6858000" type="screen4x3"/>
  <p:notesSz cx="6858000" cy="97234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5B82"/>
    <a:srgbClr val="515151"/>
    <a:srgbClr val="B9B9B9"/>
    <a:srgbClr val="9C9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73" autoAdjust="0"/>
    <p:restoredTop sz="81771" autoAdjust="0"/>
  </p:normalViewPr>
  <p:slideViewPr>
    <p:cSldViewPr>
      <p:cViewPr varScale="1">
        <p:scale>
          <a:sx n="126" d="100"/>
          <a:sy n="126" d="100"/>
        </p:scale>
        <p:origin x="924" y="126"/>
      </p:cViewPr>
      <p:guideLst>
        <p:guide orient="horz" pos="1434"/>
        <p:guide pos="2880"/>
      </p:guideLst>
    </p:cSldViewPr>
  </p:slideViewPr>
  <p:outlineViewPr>
    <p:cViewPr>
      <p:scale>
        <a:sx n="33" d="100"/>
        <a:sy n="33" d="100"/>
      </p:scale>
      <p:origin x="0" y="3463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61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861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8BD61-3547-424D-8836-725BF677DED4}" type="datetimeFigureOut">
              <a:rPr lang="de-DE" smtClean="0"/>
              <a:t>24.11.2014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8538" y="728663"/>
            <a:ext cx="4860925" cy="3646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618633"/>
            <a:ext cx="5486400" cy="437554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235578"/>
            <a:ext cx="2971800" cy="4861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9235578"/>
            <a:ext cx="2971800" cy="4861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97C32-0F4A-40F6-B67C-728988A86F3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018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D97C32-0F4A-40F6-B67C-728988A86F3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848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51520" y="2286000"/>
            <a:ext cx="8892480" cy="4572000"/>
          </a:xfrm>
          <a:prstGeom prst="rect">
            <a:avLst/>
          </a:prstGeom>
          <a:solidFill>
            <a:srgbClr val="005B8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78B65604-B58E-4B21-BEB3-ED28333DA3D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7EB9AEA1-3281-46F0-9EDB-48FF2E5FF26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7308304" y="2142"/>
            <a:ext cx="1835696" cy="978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60" descr="logo_699cm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225" y="249053"/>
            <a:ext cx="2517775" cy="81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27584" y="2708275"/>
            <a:ext cx="7254875" cy="792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Unsere Ziele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27584" y="3501008"/>
            <a:ext cx="7254875" cy="5762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Das Forschungszentrum im Fokus</a:t>
            </a:r>
            <a:endParaRPr lang="de-DE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827584" y="4868863"/>
            <a:ext cx="6481763" cy="5762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10. Mai 2011 | Theo Mustermann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38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720000" y="1988840"/>
            <a:ext cx="8075240" cy="4104455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buClr>
                <a:srgbClr val="005B82"/>
              </a:buClr>
              <a:buSzPct val="80000"/>
              <a:buFont typeface="Wingdings" pitchFamily="2" charset="2"/>
              <a:buChar char="§"/>
              <a:defRPr sz="2200" baseline="0">
                <a:latin typeface="Arial" pitchFamily="34" charset="0"/>
                <a:cs typeface="Arial" pitchFamily="34" charset="0"/>
              </a:defRPr>
            </a:lvl1pPr>
            <a:lvl2pPr marL="800100" indent="-342900">
              <a:buClr>
                <a:srgbClr val="005B82"/>
              </a:buClr>
              <a:buSzPct val="80000"/>
              <a:buFont typeface="Wingdings" pitchFamily="2" charset="2"/>
              <a:buChar char="§"/>
              <a:defRPr sz="2000">
                <a:latin typeface="Arial" pitchFamily="34" charset="0"/>
                <a:cs typeface="Arial" pitchFamily="34" charset="0"/>
              </a:defRPr>
            </a:lvl2pPr>
            <a:lvl3pPr marL="11430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000">
                <a:latin typeface="Arial" pitchFamily="34" charset="0"/>
                <a:cs typeface="Arial" pitchFamily="34" charset="0"/>
              </a:defRPr>
            </a:lvl3pPr>
            <a:lvl4pPr marL="16002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4pPr>
            <a:lvl5pPr marL="20574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5pPr>
          </a:lstStyle>
          <a:p>
            <a:r>
              <a:rPr lang="de-DE" dirty="0" smtClean="0"/>
              <a:t>Bullet point 1</a:t>
            </a:r>
          </a:p>
          <a:p>
            <a:pPr lvl="1"/>
            <a:r>
              <a:rPr lang="de-DE" dirty="0" smtClean="0"/>
              <a:t>Bullet point 1-1</a:t>
            </a:r>
          </a:p>
          <a:p>
            <a:pPr lvl="2"/>
            <a:r>
              <a:rPr lang="de-DE" dirty="0" smtClean="0"/>
              <a:t>Bullet point 1-1-1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7" hasCustomPrompt="1"/>
          </p:nvPr>
        </p:nvSpPr>
        <p:spPr>
          <a:xfrm>
            <a:off x="720000" y="1152000"/>
            <a:ext cx="7488832" cy="576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5B82"/>
              </a:buClr>
              <a:buSzPct val="80000"/>
              <a:buFontTx/>
              <a:buNone/>
              <a:defRPr sz="2800" b="1" baseline="0">
                <a:solidFill>
                  <a:srgbClr val="005B8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Clr>
                <a:srgbClr val="005B82"/>
              </a:buClr>
              <a:buSzPct val="80000"/>
              <a:buFont typeface="Wingdings" pitchFamily="2" charset="2"/>
              <a:buNone/>
              <a:defRPr sz="2200">
                <a:latin typeface="Arial" pitchFamily="34" charset="0"/>
                <a:cs typeface="Arial" pitchFamily="34" charset="0"/>
              </a:defRPr>
            </a:lvl2pPr>
            <a:lvl3pPr marL="11430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3pPr>
            <a:lvl4pPr marL="16002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4pPr>
            <a:lvl5pPr marL="20574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5pPr>
          </a:lstStyle>
          <a:p>
            <a:r>
              <a:rPr lang="de-DE" dirty="0" smtClean="0"/>
              <a:t>Musterpräsentation</a:t>
            </a:r>
          </a:p>
        </p:txBody>
      </p:sp>
    </p:spTree>
    <p:extLst>
      <p:ext uri="{BB962C8B-B14F-4D97-AF65-F5344CB8AC3E}">
        <p14:creationId xmlns:p14="http://schemas.microsoft.com/office/powerpoint/2010/main" val="3191010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A8CC-9532-4620-BE44-9D8E97B7F2C0}" type="datetime4">
              <a:rPr lang="en-US" smtClean="0"/>
              <a:t>November 24, 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idx="1" hasCustomPrompt="1"/>
          </p:nvPr>
        </p:nvSpPr>
        <p:spPr>
          <a:xfrm>
            <a:off x="720000" y="1990800"/>
            <a:ext cx="8172480" cy="576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5B82"/>
              </a:buClr>
              <a:buSzPct val="80000"/>
              <a:buFontTx/>
              <a:buNone/>
              <a:defRPr sz="2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Clr>
                <a:srgbClr val="005B82"/>
              </a:buClr>
              <a:buSzPct val="80000"/>
              <a:buFont typeface="Wingdings" pitchFamily="2" charset="2"/>
              <a:buNone/>
              <a:defRPr sz="2200">
                <a:latin typeface="Arial" pitchFamily="34" charset="0"/>
                <a:cs typeface="Arial" pitchFamily="34" charset="0"/>
              </a:defRPr>
            </a:lvl2pPr>
            <a:lvl3pPr marL="11430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3pPr>
            <a:lvl4pPr marL="16002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4pPr>
            <a:lvl5pPr marL="20574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5pPr>
          </a:lstStyle>
          <a:p>
            <a:r>
              <a:rPr lang="de-DE" dirty="0" smtClean="0"/>
              <a:t>Überschrift zu einem Thema mit Bildern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4"/>
          </p:nvPr>
        </p:nvSpPr>
        <p:spPr>
          <a:xfrm>
            <a:off x="720000" y="2638800"/>
            <a:ext cx="3600400" cy="31664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5B82"/>
              </a:buClr>
              <a:buSzPct val="80000"/>
              <a:buFontTx/>
              <a:buNone/>
              <a:defRPr sz="2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Clr>
                <a:srgbClr val="005B82"/>
              </a:buClr>
              <a:buSzPct val="80000"/>
              <a:buFont typeface="Wingdings" pitchFamily="2" charset="2"/>
              <a:buNone/>
              <a:defRPr sz="2200">
                <a:latin typeface="Arial" pitchFamily="34" charset="0"/>
                <a:cs typeface="Arial" pitchFamily="34" charset="0"/>
              </a:defRPr>
            </a:lvl2pPr>
            <a:lvl3pPr marL="11430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3pPr>
            <a:lvl4pPr marL="16002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4pPr>
            <a:lvl5pPr marL="20574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5pPr>
          </a:lstStyle>
          <a:p>
            <a:endParaRPr lang="de-DE" dirty="0" smtClean="0"/>
          </a:p>
        </p:txBody>
      </p:sp>
      <p:sp>
        <p:nvSpPr>
          <p:cNvPr id="12" name="Inhaltsplatzhalter 2"/>
          <p:cNvSpPr>
            <a:spLocks noGrp="1"/>
          </p:cNvSpPr>
          <p:nvPr>
            <p:ph idx="16"/>
          </p:nvPr>
        </p:nvSpPr>
        <p:spPr>
          <a:xfrm>
            <a:off x="4572000" y="2638800"/>
            <a:ext cx="4320480" cy="31664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5B82"/>
              </a:buClr>
              <a:buSzPct val="80000"/>
              <a:buFontTx/>
              <a:buNone/>
              <a:defRPr sz="2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Clr>
                <a:srgbClr val="005B82"/>
              </a:buClr>
              <a:buSzPct val="80000"/>
              <a:buFont typeface="Wingdings" pitchFamily="2" charset="2"/>
              <a:buNone/>
              <a:defRPr sz="2200">
                <a:latin typeface="Arial" pitchFamily="34" charset="0"/>
                <a:cs typeface="Arial" pitchFamily="34" charset="0"/>
              </a:defRPr>
            </a:lvl2pPr>
            <a:lvl3pPr marL="11430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3pPr>
            <a:lvl4pPr marL="16002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4pPr>
            <a:lvl5pPr marL="20574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5pPr>
          </a:lstStyle>
          <a:p>
            <a:endParaRPr lang="de-DE" dirty="0" smtClean="0"/>
          </a:p>
        </p:txBody>
      </p:sp>
      <p:sp>
        <p:nvSpPr>
          <p:cNvPr id="13" name="Inhaltsplatzhalter 2"/>
          <p:cNvSpPr>
            <a:spLocks noGrp="1"/>
          </p:cNvSpPr>
          <p:nvPr>
            <p:ph idx="17" hasCustomPrompt="1"/>
          </p:nvPr>
        </p:nvSpPr>
        <p:spPr>
          <a:xfrm>
            <a:off x="720000" y="1152000"/>
            <a:ext cx="8172480" cy="576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5B82"/>
              </a:buClr>
              <a:buSzPct val="80000"/>
              <a:buFontTx/>
              <a:buNone/>
              <a:defRPr sz="2800" b="1" baseline="0">
                <a:solidFill>
                  <a:srgbClr val="005B8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Clr>
                <a:srgbClr val="005B82"/>
              </a:buClr>
              <a:buSzPct val="80000"/>
              <a:buFont typeface="Wingdings" pitchFamily="2" charset="2"/>
              <a:buNone/>
              <a:defRPr sz="2200">
                <a:latin typeface="Arial" pitchFamily="34" charset="0"/>
                <a:cs typeface="Arial" pitchFamily="34" charset="0"/>
              </a:defRPr>
            </a:lvl2pPr>
            <a:lvl3pPr marL="11430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3pPr>
            <a:lvl4pPr marL="16002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4pPr>
            <a:lvl5pPr marL="20574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5pPr>
          </a:lstStyle>
          <a:p>
            <a:r>
              <a:rPr lang="de-DE" dirty="0" smtClean="0"/>
              <a:t>Falls Sie Bilder zeigen möchten …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idx="18"/>
          </p:nvPr>
        </p:nvSpPr>
        <p:spPr>
          <a:xfrm>
            <a:off x="720000" y="5949280"/>
            <a:ext cx="2826500" cy="5409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100" i="1">
                <a:solidFill>
                  <a:srgbClr val="51515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Blindtext für eine Bildunterschrift</a:t>
            </a:r>
            <a:endParaRPr lang="de-DE" dirty="0"/>
          </a:p>
        </p:txBody>
      </p:sp>
      <p:sp>
        <p:nvSpPr>
          <p:cNvPr id="15" name="Inhaltsplatzhalter 13"/>
          <p:cNvSpPr>
            <a:spLocks noGrp="1"/>
          </p:cNvSpPr>
          <p:nvPr>
            <p:ph idx="19"/>
          </p:nvPr>
        </p:nvSpPr>
        <p:spPr>
          <a:xfrm>
            <a:off x="4572000" y="5949280"/>
            <a:ext cx="2826500" cy="5409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100" i="1">
                <a:solidFill>
                  <a:srgbClr val="51515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Blindtext für eine Bildunterschrift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8597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B5F89-A28B-49B0-8D62-DE6965BA94FB}" type="datetime4">
              <a:rPr lang="en-US" smtClean="0"/>
              <a:t>November 24, 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‹#›</a:t>
            </a:fld>
            <a:endParaRPr lang="de-DE"/>
          </a:p>
        </p:txBody>
      </p:sp>
      <p:sp>
        <p:nvSpPr>
          <p:cNvPr id="9" name="Inhaltsplatzhalter 2"/>
          <p:cNvSpPr>
            <a:spLocks noGrp="1"/>
          </p:cNvSpPr>
          <p:nvPr>
            <p:ph idx="1" hasCustomPrompt="1"/>
          </p:nvPr>
        </p:nvSpPr>
        <p:spPr>
          <a:xfrm>
            <a:off x="720000" y="1988841"/>
            <a:ext cx="8172480" cy="576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5B82"/>
              </a:buClr>
              <a:buSzPct val="80000"/>
              <a:buFontTx/>
              <a:buNone/>
              <a:defRPr sz="2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Clr>
                <a:srgbClr val="005B82"/>
              </a:buClr>
              <a:buSzPct val="80000"/>
              <a:buFont typeface="Wingdings" pitchFamily="2" charset="2"/>
              <a:buNone/>
              <a:defRPr sz="2200">
                <a:latin typeface="Arial" pitchFamily="34" charset="0"/>
                <a:cs typeface="Arial" pitchFamily="34" charset="0"/>
              </a:defRPr>
            </a:lvl2pPr>
            <a:lvl3pPr marL="11430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3pPr>
            <a:lvl4pPr marL="16002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4pPr>
            <a:lvl5pPr marL="20574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5pPr>
          </a:lstStyle>
          <a:p>
            <a:r>
              <a:rPr lang="de-DE" dirty="0" smtClean="0"/>
              <a:t>Überschrift zu einem Thema mit Grafiken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720000" y="2636912"/>
            <a:ext cx="3491960" cy="31683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5B82"/>
              </a:buClr>
              <a:buSzPct val="80000"/>
              <a:buFontTx/>
              <a:buNone/>
              <a:defRPr sz="2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Clr>
                <a:srgbClr val="005B82"/>
              </a:buClr>
              <a:buSzPct val="80000"/>
              <a:buFont typeface="Wingdings" pitchFamily="2" charset="2"/>
              <a:buNone/>
              <a:defRPr sz="2200">
                <a:latin typeface="Arial" pitchFamily="34" charset="0"/>
                <a:cs typeface="Arial" pitchFamily="34" charset="0"/>
              </a:defRPr>
            </a:lvl2pPr>
            <a:lvl3pPr marL="11430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3pPr>
            <a:lvl4pPr marL="16002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4pPr>
            <a:lvl5pPr marL="20574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5pPr>
          </a:lstStyle>
          <a:p>
            <a:r>
              <a:rPr lang="de-DE" dirty="0" smtClean="0"/>
              <a:t>Grafik 1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6" hasCustomPrompt="1"/>
          </p:nvPr>
        </p:nvSpPr>
        <p:spPr>
          <a:xfrm>
            <a:off x="4572000" y="2636912"/>
            <a:ext cx="4320480" cy="31683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5B82"/>
              </a:buClr>
              <a:buSzPct val="80000"/>
              <a:buFontTx/>
              <a:buNone/>
              <a:defRPr sz="2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Clr>
                <a:srgbClr val="005B82"/>
              </a:buClr>
              <a:buSzPct val="80000"/>
              <a:buFont typeface="Wingdings" pitchFamily="2" charset="2"/>
              <a:buNone/>
              <a:defRPr sz="2200">
                <a:latin typeface="Arial" pitchFamily="34" charset="0"/>
                <a:cs typeface="Arial" pitchFamily="34" charset="0"/>
              </a:defRPr>
            </a:lvl2pPr>
            <a:lvl3pPr marL="11430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3pPr>
            <a:lvl4pPr marL="16002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4pPr>
            <a:lvl5pPr marL="20574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5pPr>
          </a:lstStyle>
          <a:p>
            <a:r>
              <a:rPr lang="de-DE" dirty="0" smtClean="0"/>
              <a:t>Grafik 2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7" hasCustomPrompt="1"/>
          </p:nvPr>
        </p:nvSpPr>
        <p:spPr>
          <a:xfrm>
            <a:off x="720000" y="1152000"/>
            <a:ext cx="8172480" cy="576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5B82"/>
              </a:buClr>
              <a:buSzPct val="80000"/>
              <a:buFontTx/>
              <a:buNone/>
              <a:defRPr sz="2800" b="1" baseline="0">
                <a:solidFill>
                  <a:srgbClr val="005B8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Clr>
                <a:srgbClr val="005B82"/>
              </a:buClr>
              <a:buSzPct val="80000"/>
              <a:buFont typeface="Wingdings" pitchFamily="2" charset="2"/>
              <a:buNone/>
              <a:defRPr sz="2200">
                <a:latin typeface="Arial" pitchFamily="34" charset="0"/>
                <a:cs typeface="Arial" pitchFamily="34" charset="0"/>
              </a:defRPr>
            </a:lvl2pPr>
            <a:lvl3pPr marL="11430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3pPr>
            <a:lvl4pPr marL="16002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4pPr>
            <a:lvl5pPr marL="20574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5pPr>
          </a:lstStyle>
          <a:p>
            <a:r>
              <a:rPr lang="de-DE" dirty="0" smtClean="0"/>
              <a:t>… oder Grafiken</a:t>
            </a:r>
          </a:p>
        </p:txBody>
      </p:sp>
      <p:sp>
        <p:nvSpPr>
          <p:cNvPr id="15" name="Inhaltsplatzhalter 13"/>
          <p:cNvSpPr>
            <a:spLocks noGrp="1"/>
          </p:cNvSpPr>
          <p:nvPr>
            <p:ph idx="18" hasCustomPrompt="1"/>
          </p:nvPr>
        </p:nvSpPr>
        <p:spPr>
          <a:xfrm>
            <a:off x="720000" y="5949280"/>
            <a:ext cx="2826500" cy="5409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100" i="1">
                <a:solidFill>
                  <a:srgbClr val="51515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Grafik 1: Blindtext</a:t>
            </a:r>
            <a:endParaRPr lang="de-DE" dirty="0"/>
          </a:p>
        </p:txBody>
      </p:sp>
      <p:sp>
        <p:nvSpPr>
          <p:cNvPr id="16" name="Inhaltsplatzhalter 13"/>
          <p:cNvSpPr>
            <a:spLocks noGrp="1"/>
          </p:cNvSpPr>
          <p:nvPr>
            <p:ph idx="19" hasCustomPrompt="1"/>
          </p:nvPr>
        </p:nvSpPr>
        <p:spPr>
          <a:xfrm>
            <a:off x="4572000" y="5949280"/>
            <a:ext cx="2826500" cy="5409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100" i="1">
                <a:solidFill>
                  <a:srgbClr val="51515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Grafik 2: Blindtext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7673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79A5A-991D-4384-AE35-46AB947FCBE0}" type="datetime4">
              <a:rPr lang="en-US" smtClean="0"/>
              <a:t>November 24, 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‹#›</a:t>
            </a:fld>
            <a:endParaRPr lang="de-DE"/>
          </a:p>
        </p:txBody>
      </p:sp>
      <p:sp>
        <p:nvSpPr>
          <p:cNvPr id="9" name="Inhaltsplatzhalter 2"/>
          <p:cNvSpPr>
            <a:spLocks noGrp="1"/>
          </p:cNvSpPr>
          <p:nvPr>
            <p:ph idx="1" hasCustomPrompt="1"/>
          </p:nvPr>
        </p:nvSpPr>
        <p:spPr>
          <a:xfrm>
            <a:off x="720000" y="1988841"/>
            <a:ext cx="8172480" cy="576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5B82"/>
              </a:buClr>
              <a:buSzPct val="80000"/>
              <a:buFontTx/>
              <a:buNone/>
              <a:defRPr sz="2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Clr>
                <a:srgbClr val="005B82"/>
              </a:buClr>
              <a:buSzPct val="80000"/>
              <a:buFont typeface="Wingdings" pitchFamily="2" charset="2"/>
              <a:buNone/>
              <a:defRPr sz="2200">
                <a:latin typeface="Arial" pitchFamily="34" charset="0"/>
                <a:cs typeface="Arial" pitchFamily="34" charset="0"/>
              </a:defRPr>
            </a:lvl2pPr>
            <a:lvl3pPr marL="11430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3pPr>
            <a:lvl4pPr marL="16002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4pPr>
            <a:lvl5pPr marL="20574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5pPr>
          </a:lstStyle>
          <a:p>
            <a:r>
              <a:rPr lang="de-DE" dirty="0" smtClean="0"/>
              <a:t>Überschrift zu einem Thema mit Grafiken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720000" y="2636912"/>
            <a:ext cx="3024336" cy="31683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5B82"/>
              </a:buClr>
              <a:buSzPct val="80000"/>
              <a:buFontTx/>
              <a:buNone/>
              <a:defRPr sz="2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Clr>
                <a:srgbClr val="005B82"/>
              </a:buClr>
              <a:buSzPct val="80000"/>
              <a:buFont typeface="Wingdings" pitchFamily="2" charset="2"/>
              <a:buNone/>
              <a:defRPr sz="2200">
                <a:latin typeface="Arial" pitchFamily="34" charset="0"/>
                <a:cs typeface="Arial" pitchFamily="34" charset="0"/>
              </a:defRPr>
            </a:lvl2pPr>
            <a:lvl3pPr marL="11430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3pPr>
            <a:lvl4pPr marL="16002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4pPr>
            <a:lvl5pPr marL="20574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5pPr>
          </a:lstStyle>
          <a:p>
            <a:r>
              <a:rPr lang="de-DE" dirty="0" smtClean="0"/>
              <a:t>Grafik 1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6" hasCustomPrompt="1"/>
          </p:nvPr>
        </p:nvSpPr>
        <p:spPr>
          <a:xfrm>
            <a:off x="4572000" y="2636912"/>
            <a:ext cx="4320480" cy="31683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5B82"/>
              </a:buClr>
              <a:buSzPct val="80000"/>
              <a:buFontTx/>
              <a:buNone/>
              <a:defRPr sz="2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Clr>
                <a:srgbClr val="005B82"/>
              </a:buClr>
              <a:buSzPct val="80000"/>
              <a:buFont typeface="Wingdings" pitchFamily="2" charset="2"/>
              <a:buNone/>
              <a:defRPr sz="2200">
                <a:latin typeface="Arial" pitchFamily="34" charset="0"/>
                <a:cs typeface="Arial" pitchFamily="34" charset="0"/>
              </a:defRPr>
            </a:lvl2pPr>
            <a:lvl3pPr marL="11430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3pPr>
            <a:lvl4pPr marL="16002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4pPr>
            <a:lvl5pPr marL="20574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5pPr>
          </a:lstStyle>
          <a:p>
            <a:r>
              <a:rPr lang="de-DE" dirty="0" smtClean="0"/>
              <a:t>Grafik 2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7" hasCustomPrompt="1"/>
          </p:nvPr>
        </p:nvSpPr>
        <p:spPr>
          <a:xfrm>
            <a:off x="720000" y="1152000"/>
            <a:ext cx="8172480" cy="576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5B82"/>
              </a:buClr>
              <a:buSzPct val="80000"/>
              <a:buFontTx/>
              <a:buNone/>
              <a:defRPr sz="2800" b="1" baseline="0">
                <a:solidFill>
                  <a:srgbClr val="005B8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Clr>
                <a:srgbClr val="005B82"/>
              </a:buClr>
              <a:buSzPct val="80000"/>
              <a:buFont typeface="Wingdings" pitchFamily="2" charset="2"/>
              <a:buNone/>
              <a:defRPr sz="2200">
                <a:latin typeface="Arial" pitchFamily="34" charset="0"/>
                <a:cs typeface="Arial" pitchFamily="34" charset="0"/>
              </a:defRPr>
            </a:lvl2pPr>
            <a:lvl3pPr marL="11430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3pPr>
            <a:lvl4pPr marL="16002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4pPr>
            <a:lvl5pPr marL="2057400" indent="-228600">
              <a:buClr>
                <a:srgbClr val="005B82"/>
              </a:buClr>
              <a:buSzPct val="80000"/>
              <a:buFont typeface="Wingdings" pitchFamily="2" charset="2"/>
              <a:buChar char="§"/>
              <a:defRPr sz="2200">
                <a:latin typeface="Arial" pitchFamily="34" charset="0"/>
                <a:cs typeface="Arial" pitchFamily="34" charset="0"/>
              </a:defRPr>
            </a:lvl5pPr>
          </a:lstStyle>
          <a:p>
            <a:r>
              <a:rPr lang="de-DE" dirty="0" smtClean="0"/>
              <a:t>Sie können auch kombinieren</a:t>
            </a:r>
          </a:p>
        </p:txBody>
      </p:sp>
      <p:sp>
        <p:nvSpPr>
          <p:cNvPr id="15" name="Inhaltsplatzhalter 13"/>
          <p:cNvSpPr>
            <a:spLocks noGrp="1"/>
          </p:cNvSpPr>
          <p:nvPr>
            <p:ph idx="18" hasCustomPrompt="1"/>
          </p:nvPr>
        </p:nvSpPr>
        <p:spPr>
          <a:xfrm>
            <a:off x="720000" y="5949280"/>
            <a:ext cx="2826500" cy="5409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100" i="1">
                <a:solidFill>
                  <a:srgbClr val="51515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Blindtext für eine Bildunterschrift</a:t>
            </a:r>
            <a:endParaRPr lang="de-DE" dirty="0"/>
          </a:p>
        </p:txBody>
      </p:sp>
      <p:sp>
        <p:nvSpPr>
          <p:cNvPr id="16" name="Inhaltsplatzhalter 13"/>
          <p:cNvSpPr>
            <a:spLocks noGrp="1"/>
          </p:cNvSpPr>
          <p:nvPr>
            <p:ph idx="19" hasCustomPrompt="1"/>
          </p:nvPr>
        </p:nvSpPr>
        <p:spPr>
          <a:xfrm>
            <a:off x="4572000" y="5949280"/>
            <a:ext cx="2826500" cy="5409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100" i="1">
                <a:solidFill>
                  <a:srgbClr val="51515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Diagramm: Blindtext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2977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EFFCA-EF4A-46EA-B2EE-82CFF979480F}" type="datetime4">
              <a:rPr lang="en-US" smtClean="0"/>
              <a:t>November 24, 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833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20000" y="6356350"/>
            <a:ext cx="21336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C9F31D7-7C77-4EF9-9BC9-217A01F3123F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EB9AEA1-3281-46F0-9EDB-48FF2E5FF26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0" y="2286000"/>
            <a:ext cx="126000" cy="2286000"/>
          </a:xfrm>
          <a:prstGeom prst="rect">
            <a:avLst/>
          </a:prstGeom>
          <a:solidFill>
            <a:srgbClr val="B9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5B82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26000" y="2286000"/>
            <a:ext cx="126000" cy="2286000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C9C9C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0" y="0"/>
            <a:ext cx="126000" cy="2286000"/>
          </a:xfrm>
          <a:prstGeom prst="rect">
            <a:avLst/>
          </a:prstGeom>
          <a:solidFill>
            <a:srgbClr val="005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5B82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26000" y="0"/>
            <a:ext cx="126000" cy="2286000"/>
          </a:xfrm>
          <a:prstGeom prst="rect">
            <a:avLst/>
          </a:prstGeom>
          <a:solidFill>
            <a:srgbClr val="9C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C9C9C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0" y="4572000"/>
            <a:ext cx="126000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5B82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26000" y="4572000"/>
            <a:ext cx="126000" cy="2286000"/>
          </a:xfrm>
          <a:prstGeom prst="rect">
            <a:avLst/>
          </a:prstGeom>
          <a:solidFill>
            <a:srgbClr val="9C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C9C9C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151200"/>
            <a:ext cx="1440000" cy="461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hteck 12"/>
          <p:cNvSpPr/>
          <p:nvPr userDrawn="1"/>
        </p:nvSpPr>
        <p:spPr>
          <a:xfrm rot="-5400000">
            <a:off x="-1076400" y="5665703"/>
            <a:ext cx="2276872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700" dirty="0" smtClean="0">
                <a:solidFill>
                  <a:srgbClr val="515151"/>
                </a:solidFill>
                <a:latin typeface="Arial" pitchFamily="34" charset="0"/>
                <a:cs typeface="Arial" pitchFamily="34" charset="0"/>
              </a:rPr>
              <a:t>Mitglied in der Helmholtz-Gemeinschaft</a:t>
            </a:r>
            <a:endParaRPr lang="de-DE" sz="700" dirty="0">
              <a:solidFill>
                <a:srgbClr val="51515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8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6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31.png"/><Relationship Id="rId5" Type="http://schemas.openxmlformats.org/officeDocument/2006/relationships/image" Target="../media/image100.png"/><Relationship Id="rId10" Type="http://schemas.openxmlformats.org/officeDocument/2006/relationships/image" Target="../media/image30.png"/><Relationship Id="rId4" Type="http://schemas.openxmlformats.org/officeDocument/2006/relationships/image" Target="../media/image90.png"/><Relationship Id="rId9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53.png"/><Relationship Id="rId7" Type="http://schemas.openxmlformats.org/officeDocument/2006/relationships/image" Target="../media/image1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70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20.png"/><Relationship Id="rId3" Type="http://schemas.openxmlformats.org/officeDocument/2006/relationships/image" Target="../media/image220.png"/><Relationship Id="rId7" Type="http://schemas.openxmlformats.org/officeDocument/2006/relationships/image" Target="../media/image57.png"/><Relationship Id="rId12" Type="http://schemas.openxmlformats.org/officeDocument/2006/relationships/image" Target="../media/image31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59.png"/><Relationship Id="rId5" Type="http://schemas.openxmlformats.org/officeDocument/2006/relationships/image" Target="../media/image56.png"/><Relationship Id="rId10" Type="http://schemas.openxmlformats.org/officeDocument/2006/relationships/image" Target="../media/image290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35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60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791580" y="2852291"/>
            <a:ext cx="7560840" cy="792733"/>
          </a:xfrm>
        </p:spPr>
        <p:txBody>
          <a:bodyPr/>
          <a:lstStyle/>
          <a:p>
            <a:r>
              <a:rPr lang="en-US" sz="2800" b="1" dirty="0" smtClean="0"/>
              <a:t>Day 2:</a:t>
            </a:r>
            <a:br>
              <a:rPr lang="en-US" sz="2800" b="1" dirty="0" smtClean="0"/>
            </a:br>
            <a:r>
              <a:rPr lang="en-US" sz="2800" b="1" dirty="0" smtClean="0"/>
              <a:t>Characterization </a:t>
            </a:r>
            <a:r>
              <a:rPr lang="en-US" sz="2800" b="1" dirty="0"/>
              <a:t>of the local </a:t>
            </a:r>
            <a:r>
              <a:rPr lang="en-US" sz="2800" b="1" dirty="0" smtClean="0"/>
              <a:t>field potential </a:t>
            </a:r>
            <a:r>
              <a:rPr lang="en-US" sz="2800" b="1" dirty="0"/>
              <a:t>and its relation to </a:t>
            </a:r>
            <a:r>
              <a:rPr lang="en-US" sz="2800" b="1" dirty="0" smtClean="0"/>
              <a:t>spiking activity</a:t>
            </a:r>
            <a:endParaRPr lang="de-DE" sz="2800" b="1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719572" y="4868863"/>
            <a:ext cx="7704856" cy="576262"/>
          </a:xfrm>
        </p:spPr>
        <p:txBody>
          <a:bodyPr>
            <a:noAutofit/>
          </a:bodyPr>
          <a:lstStyle/>
          <a:p>
            <a:pPr defTabSz="265113"/>
            <a:r>
              <a:rPr lang="de-DE" sz="1800" b="1" dirty="0"/>
              <a:t>Junji Ito</a:t>
            </a:r>
            <a:r>
              <a:rPr lang="de-DE" sz="1800" dirty="0"/>
              <a:t> |</a:t>
            </a:r>
            <a:br>
              <a:rPr lang="de-DE" sz="1800" dirty="0"/>
            </a:br>
            <a:r>
              <a:rPr lang="en-US" dirty="0"/>
              <a:t>Institute of Neuroscience and Medicine (INM-6) and Institute for Advanced Simulation (IAS-6), Jülich Research Centre and JARA, </a:t>
            </a:r>
            <a:r>
              <a:rPr lang="de-DE" dirty="0"/>
              <a:t>Jülich, Germany</a:t>
            </a:r>
            <a:endParaRPr lang="en-US" sz="1600" dirty="0"/>
          </a:p>
          <a:p>
            <a:pPr marL="989013" indent="-989013"/>
            <a:endParaRPr lang="de-DE" dirty="0"/>
          </a:p>
          <a:p>
            <a:pPr algn="r"/>
            <a:r>
              <a:rPr lang="en-US" dirty="0" smtClean="0"/>
              <a:t>SPP 1665 </a:t>
            </a:r>
            <a:r>
              <a:rPr lang="en-US" dirty="0"/>
              <a:t>Analytical </a:t>
            </a:r>
            <a:r>
              <a:rPr lang="en-US" dirty="0" smtClean="0"/>
              <a:t>Workshop: Analysis </a:t>
            </a:r>
            <a:r>
              <a:rPr lang="en-US" dirty="0"/>
              <a:t>and Management of Electrophysiological Activity </a:t>
            </a:r>
            <a:r>
              <a:rPr lang="en-US" dirty="0" smtClean="0"/>
              <a:t>Data</a:t>
            </a:r>
          </a:p>
          <a:p>
            <a:pPr algn="r"/>
            <a:r>
              <a:rPr lang="nb-NO" dirty="0" smtClean="0"/>
              <a:t>Forschungszentrum</a:t>
            </a:r>
            <a:r>
              <a:rPr lang="de-DE" dirty="0" smtClean="0"/>
              <a:t> </a:t>
            </a:r>
            <a:r>
              <a:rPr lang="de-DE" dirty="0"/>
              <a:t>Jülich, Jülich, Germany </a:t>
            </a:r>
            <a:r>
              <a:rPr lang="en-US" dirty="0" smtClean="0"/>
              <a:t>(Nov. 24-27, 2014)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285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20000" y="1700808"/>
            <a:ext cx="8075240" cy="4104455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What is LFP? | LFP origin | oscillations in LFP</a:t>
            </a:r>
          </a:p>
          <a:p>
            <a:r>
              <a:rPr lang="en-US" b="1" dirty="0" smtClean="0"/>
              <a:t>Spectral </a:t>
            </a:r>
            <a:r>
              <a:rPr lang="en-US" b="1" dirty="0" smtClean="0"/>
              <a:t>Analysis</a:t>
            </a:r>
            <a:endParaRPr lang="en-US" b="1" dirty="0" smtClean="0"/>
          </a:p>
          <a:p>
            <a:pPr lvl="1"/>
            <a:r>
              <a:rPr lang="en-US" dirty="0" smtClean="0"/>
              <a:t>Fourier transform</a:t>
            </a:r>
            <a:r>
              <a:rPr lang="en-US" dirty="0"/>
              <a:t> |</a:t>
            </a:r>
            <a:r>
              <a:rPr lang="en-US" dirty="0" smtClean="0"/>
              <a:t> </a:t>
            </a:r>
            <a:r>
              <a:rPr lang="en-US" dirty="0"/>
              <a:t>p</a:t>
            </a:r>
            <a:r>
              <a:rPr lang="en-US" dirty="0" smtClean="0"/>
              <a:t>ower spectrum | coherency</a:t>
            </a:r>
          </a:p>
          <a:p>
            <a:r>
              <a:rPr lang="en-US" b="1" dirty="0" smtClean="0"/>
              <a:t>Phase </a:t>
            </a:r>
            <a:r>
              <a:rPr lang="en-US" b="1" dirty="0" smtClean="0"/>
              <a:t>Locking </a:t>
            </a:r>
            <a:r>
              <a:rPr lang="en-US" b="1" dirty="0"/>
              <a:t>A</a:t>
            </a:r>
            <a:r>
              <a:rPr lang="en-US" b="1" dirty="0" smtClean="0"/>
              <a:t>nalysis</a:t>
            </a:r>
            <a:endParaRPr lang="en-US" b="1" dirty="0" smtClean="0"/>
          </a:p>
          <a:p>
            <a:pPr lvl="1"/>
            <a:r>
              <a:rPr lang="en-US" dirty="0" smtClean="0"/>
              <a:t>Hilbert transform |</a:t>
            </a:r>
            <a:r>
              <a:rPr lang="en-US" dirty="0"/>
              <a:t> </a:t>
            </a:r>
            <a:r>
              <a:rPr lang="en-US" dirty="0" smtClean="0"/>
              <a:t>wavelet transform | </a:t>
            </a:r>
            <a:r>
              <a:rPr lang="en-US" dirty="0"/>
              <a:t>p</a:t>
            </a:r>
            <a:r>
              <a:rPr lang="en-US" dirty="0" smtClean="0"/>
              <a:t>hase locking value</a:t>
            </a:r>
          </a:p>
          <a:p>
            <a:r>
              <a:rPr lang="en-US" b="1" dirty="0" smtClean="0"/>
              <a:t>Spike-LFP </a:t>
            </a:r>
            <a:r>
              <a:rPr lang="en-US" b="1" dirty="0" smtClean="0"/>
              <a:t>Relation</a:t>
            </a:r>
            <a:endParaRPr lang="en-US" b="1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pike triggered average | spike field coherence | period histogram | vector strength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10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5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Sinusoid: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>
          <a:xfrm>
            <a:off x="720000" y="1152000"/>
            <a:ext cx="7668424" cy="576064"/>
          </a:xfrm>
        </p:spPr>
        <p:txBody>
          <a:bodyPr/>
          <a:lstStyle/>
          <a:p>
            <a:r>
              <a:rPr lang="en-US" dirty="0" smtClean="0"/>
              <a:t>Spectral Analysis</a:t>
            </a:r>
            <a:r>
              <a:rPr lang="en-US" b="0" dirty="0" smtClean="0"/>
              <a:t> | representation of oscillation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411760" y="2002573"/>
                <a:ext cx="27547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002573"/>
                <a:ext cx="275479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664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411760" y="2860282"/>
                <a:ext cx="48350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  <m:r>
                                <a:rPr lang="en-US" sz="20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860282"/>
                <a:ext cx="4835042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252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32719" y="3347700"/>
                <a:ext cx="30894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719" y="3347700"/>
                <a:ext cx="308943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94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4139952" y="2428234"/>
            <a:ext cx="0" cy="3600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53326" y="3818603"/>
            <a:ext cx="8325974" cy="2274113"/>
            <a:chOff x="453326" y="3818603"/>
            <a:chExt cx="8325974" cy="227411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38" y="4372712"/>
              <a:ext cx="7855626" cy="1648576"/>
            </a:xfrm>
            <a:prstGeom prst="rect">
              <a:avLst/>
            </a:prstGeom>
          </p:spPr>
        </p:pic>
        <p:cxnSp>
          <p:nvCxnSpPr>
            <p:cNvPr id="18" name="Straight Connector 17"/>
            <p:cNvCxnSpPr/>
            <p:nvPr/>
          </p:nvCxnSpPr>
          <p:spPr>
            <a:xfrm>
              <a:off x="1292145" y="4992624"/>
              <a:ext cx="4936039" cy="15886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602736" y="5001768"/>
              <a:ext cx="0" cy="288032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1436161" y="4128465"/>
                  <a:ext cx="70782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𝑅𝑒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[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]</m:t>
                        </m:r>
                      </m:oMath>
                    </m:oMathPara>
                  </a14:m>
                  <a:endParaRPr lang="en-US" sz="1400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6161" y="4128465"/>
                  <a:ext cx="707822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172" r="-7759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00057" y="5373216"/>
                  <a:ext cx="72135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𝐼𝑚</m:t>
                        </m:r>
                        <m: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[</m:t>
                        </m:r>
                        <m: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]</m:t>
                        </m:r>
                      </m:oMath>
                    </m:oMathPara>
                  </a14:m>
                  <a:endParaRPr 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57" y="5373216"/>
                  <a:ext cx="721351" cy="21544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237" r="-847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347864" y="5301208"/>
                  <a:ext cx="45839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=0</m:t>
                        </m:r>
                      </m:oMath>
                    </m:oMathPara>
                  </a14:m>
                  <a:endParaRPr lang="en-US" sz="1400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7864" y="5301208"/>
                  <a:ext cx="458395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6667" r="-8000"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1476561" y="4756373"/>
                  <a:ext cx="96045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:r>
                    <a:rPr lang="en-US" sz="1400" b="1" dirty="0" smtClean="0">
                      <a:solidFill>
                        <a:schemeClr val="accent3"/>
                      </a:solidFill>
                      <a:cs typeface="Arial" pitchFamily="34" charset="0"/>
                    </a:rPr>
                    <a:t>Phase offset</a:t>
                  </a:r>
                  <a:r>
                    <a:rPr lang="en-US" sz="1400" b="0" dirty="0" smtClean="0">
                      <a:solidFill>
                        <a:schemeClr val="accent3"/>
                      </a:solidFill>
                      <a:cs typeface="Arial" pitchFamily="34" charset="0"/>
                    </a:rPr>
                    <a:t>:</a:t>
                  </a:r>
                </a:p>
                <a:p>
                  <a:pPr>
                    <a:buClr>
                      <a:srgbClr val="005B8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 smtClean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6561" y="4756373"/>
                  <a:ext cx="960456" cy="43088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1392" t="-12676" r="-10759" b="-7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/>
            <p:cNvCxnSpPr/>
            <p:nvPr/>
          </p:nvCxnSpPr>
          <p:spPr>
            <a:xfrm>
              <a:off x="5724128" y="4667096"/>
              <a:ext cx="0" cy="634112"/>
            </a:xfrm>
            <a:prstGeom prst="line">
              <a:avLst/>
            </a:prstGeom>
            <a:ln w="25400">
              <a:solidFill>
                <a:schemeClr val="accent2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4716016" y="4797152"/>
                  <a:ext cx="9491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:r>
                    <a:rPr lang="en-US" sz="1400" b="1" dirty="0" smtClean="0">
                      <a:solidFill>
                        <a:schemeClr val="accent2"/>
                      </a:solidFill>
                      <a:cs typeface="Arial" pitchFamily="34" charset="0"/>
                    </a:rPr>
                    <a:t>Amplitude</a:t>
                  </a:r>
                  <a:r>
                    <a:rPr lang="en-US" sz="1400" b="0" dirty="0" smtClean="0">
                      <a:solidFill>
                        <a:schemeClr val="accent2"/>
                      </a:solidFill>
                      <a:cs typeface="Arial" pitchFamily="34" charset="0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</m:oMath>
                  </a14:m>
                  <a:endParaRPr lang="en-US" sz="1400" dirty="0" smtClean="0">
                    <a:solidFill>
                      <a:schemeClr val="accent2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016" y="4797152"/>
                  <a:ext cx="949106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1613" t="-22857" r="-6452" b="-5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Connector 40"/>
            <p:cNvCxnSpPr/>
            <p:nvPr/>
          </p:nvCxnSpPr>
          <p:spPr>
            <a:xfrm>
              <a:off x="3131511" y="4379064"/>
              <a:ext cx="0" cy="28803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723050" y="4372712"/>
              <a:ext cx="0" cy="28803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131840" y="4509120"/>
              <a:ext cx="2591210" cy="13960"/>
            </a:xfrm>
            <a:prstGeom prst="line">
              <a:avLst/>
            </a:prstGeom>
            <a:ln w="254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3707904" y="4005064"/>
                  <a:ext cx="154260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:r>
                    <a:rPr lang="en-US" sz="1400" b="1" dirty="0" smtClean="0">
                      <a:solidFill>
                        <a:schemeClr val="accent1"/>
                      </a:solidFill>
                      <a:cs typeface="Arial" pitchFamily="34" charset="0"/>
                    </a:rPr>
                    <a:t>Cycle and frequency</a:t>
                  </a:r>
                  <a:r>
                    <a:rPr lang="en-US" sz="1400" b="0" dirty="0" smtClean="0">
                      <a:solidFill>
                        <a:schemeClr val="accent1"/>
                      </a:solidFill>
                      <a:cs typeface="Arial" pitchFamily="34" charset="0"/>
                    </a:rPr>
                    <a:t>:</a:t>
                  </a:r>
                  <a:br>
                    <a:rPr lang="en-US" sz="1400" b="0" dirty="0" smtClean="0">
                      <a:solidFill>
                        <a:schemeClr val="accent1"/>
                      </a:solidFill>
                      <a:cs typeface="Arial" pitchFamily="34" charset="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=1/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→2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𝜋</m:t>
                        </m:r>
                      </m:oMath>
                    </m:oMathPara>
                  </a14:m>
                  <a:endParaRPr lang="en-US" sz="1400" dirty="0" smtClean="0">
                    <a:solidFill>
                      <a:schemeClr val="accent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7904" y="4005064"/>
                  <a:ext cx="1542602" cy="43088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7115" t="-12676" r="-6719" b="-15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/>
            <p:cNvSpPr txBox="1"/>
            <p:nvPr/>
          </p:nvSpPr>
          <p:spPr>
            <a:xfrm>
              <a:off x="8388424" y="5373216"/>
              <a:ext cx="39087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3465190" y="5877272"/>
                  <a:ext cx="13640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𝐴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𝜋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𝑓𝑡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1400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5190" y="5877272"/>
                  <a:ext cx="1364091" cy="21544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2232" b="-3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5012890" y="5877272"/>
                  <a:ext cx="13431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𝐴</m:t>
                        </m:r>
                        <m:func>
                          <m:funcPr>
                            <m:ctrlPr>
                              <a:rPr lang="en-US" sz="1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  <m:r>
                                  <a:rPr lang="en-US" sz="1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𝜋</m:t>
                                </m:r>
                                <m:r>
                                  <a:rPr lang="en-US" sz="1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𝑓𝑡</m:t>
                                </m:r>
                                <m:r>
                                  <a:rPr lang="en-US" sz="1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2890" y="5877272"/>
                  <a:ext cx="1343188" cy="21544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2262" b="-3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Connector 55"/>
            <p:cNvCxnSpPr/>
            <p:nvPr/>
          </p:nvCxnSpPr>
          <p:spPr>
            <a:xfrm>
              <a:off x="6400800" y="4379064"/>
              <a:ext cx="0" cy="92849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7040880" y="4379064"/>
              <a:ext cx="0" cy="92849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6400800" y="4523080"/>
              <a:ext cx="640080" cy="3568"/>
            </a:xfrm>
            <a:prstGeom prst="line">
              <a:avLst/>
            </a:prstGeom>
            <a:ln w="254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6080413" y="3818603"/>
                  <a:ext cx="1260986" cy="6173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:r>
                    <a:rPr lang="en-US" sz="1400" b="0" dirty="0" smtClean="0">
                      <a:cs typeface="Arial" pitchFamily="34" charset="0"/>
                    </a:rPr>
                    <a:t>Phase difference:</a:t>
                  </a:r>
                  <a:br>
                    <a:rPr lang="en-US" sz="1400" b="0" dirty="0" smtClean="0">
                      <a:cs typeface="Arial" pitchFamily="34" charset="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4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→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0413" y="3818603"/>
                  <a:ext cx="1260986" cy="61734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8696" t="-8824" r="-6763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Connector 64"/>
            <p:cNvCxnSpPr/>
            <p:nvPr/>
          </p:nvCxnSpPr>
          <p:spPr>
            <a:xfrm>
              <a:off x="6217920" y="5001768"/>
              <a:ext cx="0" cy="288032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5942405" y="5301208"/>
                  <a:ext cx="47038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oMath>
                    </m:oMathPara>
                  </a14:m>
                  <a:endParaRPr lang="en-US" sz="1400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2405" y="5301208"/>
                  <a:ext cx="470385" cy="215444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7792" r="-6494"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453326" y="4738849"/>
                  <a:ext cx="83881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en-US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𝐴</m:t>
                        </m:r>
                      </m:oMath>
                    </m:oMathPara>
                  </a14:m>
                  <a:endParaRPr lang="en-US" sz="1400" dirty="0" smtClean="0">
                    <a:solidFill>
                      <a:schemeClr val="accent2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326" y="4738849"/>
                  <a:ext cx="838819" cy="215444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r="-2899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Connector 71"/>
            <p:cNvCxnSpPr/>
            <p:nvPr/>
          </p:nvCxnSpPr>
          <p:spPr>
            <a:xfrm>
              <a:off x="1292145" y="4996490"/>
              <a:ext cx="0" cy="288032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148460" y="2029968"/>
                <a:ext cx="2447786" cy="277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func>
                        <m:func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460" y="2029968"/>
                <a:ext cx="2447786" cy="277961"/>
              </a:xfrm>
              <a:prstGeom prst="rect">
                <a:avLst/>
              </a:prstGeom>
              <a:blipFill rotWithShape="0">
                <a:blip r:embed="rId17"/>
                <a:stretch>
                  <a:fillRect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600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20000" y="1989979"/>
            <a:ext cx="8075240" cy="4104455"/>
          </a:xfrm>
        </p:spPr>
        <p:txBody>
          <a:bodyPr/>
          <a:lstStyle/>
          <a:p>
            <a:r>
              <a:rPr lang="en-US" dirty="0" smtClean="0"/>
              <a:t>Decomposition into sinusoids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smtClean="0"/>
              <a:t>Spectral Analysis </a:t>
            </a:r>
            <a:r>
              <a:rPr lang="en-US" b="0" dirty="0" smtClean="0"/>
              <a:t>| Fourier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15102" y="2420888"/>
                <a:ext cx="45066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</m:oMath>
                </a14:m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 time-varying signal (real-valued scalar)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102" y="2420888"/>
                <a:ext cx="4506683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353" t="-28261" r="-257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15102" y="2836544"/>
                <a:ext cx="455304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</m:oMath>
                </a14:m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b="1" dirty="0" smtClean="0">
                    <a:latin typeface="Arial" pitchFamily="34" charset="0"/>
                    <a:cs typeface="Arial" pitchFamily="34" charset="0"/>
                  </a:rPr>
                  <a:t>Fourier transform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 of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102" y="2836544"/>
                <a:ext cx="4553042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874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19672" y="4725144"/>
                <a:ext cx="3080908" cy="597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𝑑𝑓</m:t>
                          </m:r>
                        </m:e>
                      </m:nary>
                    </m:oMath>
                  </m:oMathPara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4725144"/>
                <a:ext cx="3080908" cy="5975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123728" y="5445143"/>
                <a:ext cx="3526991" cy="597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𝜃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𝑑𝑓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5445143"/>
                <a:ext cx="3526991" cy="5975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4964786" y="4149080"/>
            <a:ext cx="1656184" cy="503476"/>
            <a:chOff x="5076056" y="4149080"/>
            <a:chExt cx="1656184" cy="503476"/>
          </a:xfrm>
        </p:grpSpPr>
        <p:grpSp>
          <p:nvGrpSpPr>
            <p:cNvPr id="21" name="Group 20"/>
            <p:cNvGrpSpPr/>
            <p:nvPr/>
          </p:nvGrpSpPr>
          <p:grpSpPr>
            <a:xfrm>
              <a:off x="5076056" y="4149080"/>
              <a:ext cx="875240" cy="503476"/>
              <a:chOff x="5076056" y="4149080"/>
              <a:chExt cx="875240" cy="503476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220072" y="4149080"/>
                <a:ext cx="504056" cy="285431"/>
              </a:xfrm>
              <a:prstGeom prst="rect">
                <a:avLst/>
              </a:prstGeom>
              <a:noFill/>
              <a:ln w="50800">
                <a:solidFill>
                  <a:schemeClr val="accent2"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076056" y="4437112"/>
                <a:ext cx="8752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:r>
                  <a:rPr lang="en-US" sz="1400" b="1" dirty="0" smtClean="0">
                    <a:solidFill>
                      <a:schemeClr val="accent2"/>
                    </a:solidFill>
                    <a:latin typeface="Arial" pitchFamily="34" charset="0"/>
                    <a:cs typeface="Arial" pitchFamily="34" charset="0"/>
                  </a:rPr>
                  <a:t>Amplitude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6190488" y="4157512"/>
              <a:ext cx="541752" cy="495044"/>
              <a:chOff x="6190488" y="4157512"/>
              <a:chExt cx="541752" cy="495044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6190488" y="4157512"/>
                <a:ext cx="504056" cy="285431"/>
              </a:xfrm>
              <a:prstGeom prst="rect">
                <a:avLst/>
              </a:prstGeom>
              <a:noFill/>
              <a:ln w="50800">
                <a:solidFill>
                  <a:schemeClr val="accent1"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204852" y="4437112"/>
                <a:ext cx="5273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:r>
                  <a:rPr lang="en-US" sz="1400" b="1" dirty="0" smtClean="0">
                    <a:solidFill>
                      <a:schemeClr val="accent1"/>
                    </a:solidFill>
                    <a:latin typeface="Arial" pitchFamily="34" charset="0"/>
                    <a:cs typeface="Arial" pitchFamily="34" charset="0"/>
                  </a:rPr>
                  <a:t>Phase</a:t>
                </a: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2771800" y="5589240"/>
            <a:ext cx="4621406" cy="617130"/>
            <a:chOff x="2771800" y="5589240"/>
            <a:chExt cx="4621406" cy="617130"/>
          </a:xfrm>
        </p:grpSpPr>
        <p:sp>
          <p:nvSpPr>
            <p:cNvPr id="23" name="Rectangle 22"/>
            <p:cNvSpPr/>
            <p:nvPr/>
          </p:nvSpPr>
          <p:spPr>
            <a:xfrm>
              <a:off x="2771800" y="5589240"/>
              <a:ext cx="2520280" cy="360040"/>
            </a:xfrm>
            <a:prstGeom prst="rect">
              <a:avLst/>
            </a:prstGeom>
            <a:noFill/>
            <a:ln w="50800">
              <a:solidFill>
                <a:schemeClr val="bg1">
                  <a:lumMod val="6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Arial" pitchFamily="34" charset="0"/>
                <a:cs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2857734" y="5990926"/>
                  <a:ext cx="45354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:r>
                    <a:rPr lang="en-US" sz="1400" i="1" dirty="0" smtClean="0">
                      <a:solidFill>
                        <a:schemeClr val="bg1">
                          <a:lumMod val="50000"/>
                        </a:schemeClr>
                      </a:solidFill>
                      <a:cs typeface="Arial" pitchFamily="34" charset="0"/>
                    </a:rPr>
                    <a:t>f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-</a:t>
                  </a:r>
                  <a:r>
                    <a:rPr lang="en-US" sz="14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Hz sinusoid of amplitude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r>
                        <a:rPr lang="en-US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a14:m>
                  <a:r>
                    <a:rPr lang="en-US" sz="14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 and phase-offset </a:t>
                  </a:r>
                  <a14:m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𝜃</m:t>
                      </m:r>
                      <m:r>
                        <a:rPr lang="en-US" sz="1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1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a14:m>
                  <a:endParaRPr 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7734" y="5990926"/>
                  <a:ext cx="4535472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419" t="-25714" r="-672" b="-5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15102" y="3880513"/>
                <a:ext cx="491308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b="0" dirty="0" smtClean="0">
                    <a:cs typeface="Arial" pitchFamily="34" charset="0"/>
                  </a:rPr>
                  <a:t> is a complex function of frequency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b="0" dirty="0" smtClean="0">
                    <a:cs typeface="Arial" pitchFamily="34" charset="0"/>
                  </a:rPr>
                  <a:t/>
                </a:r>
                <a:br>
                  <a:rPr lang="en-US" b="0" dirty="0" smtClean="0">
                    <a:cs typeface="Arial" pitchFamily="34" charset="0"/>
                  </a:rPr>
                </a:br>
                <a:r>
                  <a:rPr lang="en-US" b="0" dirty="0" smtClean="0">
                    <a:cs typeface="Arial" pitchFamily="34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Re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𝑓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𝑖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Im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]</m:t>
                    </m:r>
                  </m:oMath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102" y="3880513"/>
                <a:ext cx="4913082" cy="553998"/>
              </a:xfrm>
              <a:prstGeom prst="rect">
                <a:avLst/>
              </a:prstGeom>
              <a:blipFill rotWithShape="0">
                <a:blip r:embed="rId7"/>
                <a:stretch>
                  <a:fillRect l="-1737" t="-14444" b="-1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4860032" y="4006854"/>
            <a:ext cx="4104456" cy="607602"/>
            <a:chOff x="4981570" y="4006854"/>
            <a:chExt cx="4104456" cy="6076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6937297" y="4006854"/>
                  <a:ext cx="2148729" cy="607602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 wrap="none" lIns="0" tIns="0" rIns="0" bIns="4572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  <a:buClr>
                      <a:srgbClr val="005B8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𝑓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≔</m:t>
                        </m:r>
                        <m:rad>
                          <m:radPr>
                            <m:degHide m:val="on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Re</m:t>
                            </m:r>
                            <m:sSup>
                              <m:sSup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𝑋</m:t>
                                    </m:r>
                                    <m:d>
                                      <m:dPr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  <a:cs typeface="Arial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  <a:cs typeface="Arial" pitchFamily="34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1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100" i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Im</m:t>
                            </m:r>
                            <m:sSup>
                              <m:sSupPr>
                                <m:ctrlPr>
                                  <a:rPr lang="en-US" sz="11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1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𝑋</m:t>
                                    </m:r>
                                    <m:d>
                                      <m:dPr>
                                        <m:ctrlPr>
                                          <a:rPr lang="en-US" sz="1100" i="1">
                                            <a:latin typeface="Cambria Math" panose="02040503050406030204" pitchFamily="18" charset="0"/>
                                            <a:cs typeface="Arial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00" i="1">
                                            <a:latin typeface="Cambria Math" panose="02040503050406030204" pitchFamily="18" charset="0"/>
                                            <a:cs typeface="Arial" pitchFamily="34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11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en-US" sz="1100" dirty="0" smtClean="0">
                    <a:latin typeface="Arial" pitchFamily="34" charset="0"/>
                    <a:cs typeface="Arial" pitchFamily="34" charset="0"/>
                  </a:endParaRPr>
                </a:p>
                <a:p>
                  <a:pPr>
                    <a:lnSpc>
                      <a:spcPct val="150000"/>
                    </a:lnSpc>
                    <a:buClr>
                      <a:srgbClr val="005B8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𝜃</m:t>
                        </m:r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𝑓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atan</m:t>
                        </m:r>
                        <m:r>
                          <a:rPr lang="en-US" sz="1100" b="0" i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Im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Re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7297" y="4006854"/>
                  <a:ext cx="2148729" cy="60760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563" r="-1690"/>
                  </a:stretch>
                </a:blip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981570" y="4142232"/>
                  <a:ext cx="18226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𝑓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Arial" pitchFamily="34" charset="0"/>
                          </a:rPr>
                          <m:t>exp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⁡[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𝑓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]</m:t>
                        </m:r>
                      </m:oMath>
                    </m:oMathPara>
                  </a14:m>
                  <a:endParaRPr lang="en-US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570" y="4142232"/>
                  <a:ext cx="1822678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34" t="-2222" r="-4348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1475656" y="3116144"/>
            <a:ext cx="6850973" cy="603938"/>
            <a:chOff x="1475656" y="3116144"/>
            <a:chExt cx="6850973" cy="6039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5245721" y="3116144"/>
                  <a:ext cx="3080908" cy="5975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𝜋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𝑓𝑡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𝑑𝑓</m:t>
                            </m:r>
                          </m:e>
                        </m:nary>
                      </m:oMath>
                    </m:oMathPara>
                  </a14:m>
                  <a:endParaRPr lang="en-US" sz="2000" dirty="0" smtClean="0">
                    <a:solidFill>
                      <a:schemeClr val="accent2"/>
                    </a:solidFill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5721" y="3116144"/>
                  <a:ext cx="3080908" cy="5975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/>
            <p:cNvCxnSpPr/>
            <p:nvPr/>
          </p:nvCxnSpPr>
          <p:spPr>
            <a:xfrm>
              <a:off x="4750923" y="3414943"/>
              <a:ext cx="437207" cy="4046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1475656" y="3122483"/>
                  <a:ext cx="3217676" cy="5975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𝑓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𝑡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𝜋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𝑓𝑡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en-US" sz="2000" dirty="0" smtClean="0">
                    <a:solidFill>
                      <a:schemeClr val="accent2"/>
                    </a:solidFill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656" y="3122483"/>
                  <a:ext cx="3217676" cy="5975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/>
          <p:cNvSpPr txBox="1"/>
          <p:nvPr/>
        </p:nvSpPr>
        <p:spPr>
          <a:xfrm>
            <a:off x="4822682" y="4914471"/>
            <a:ext cx="212558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rgbClr val="005B82"/>
              </a:buClr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(Inverse Fourier transform)</a:t>
            </a:r>
          </a:p>
        </p:txBody>
      </p:sp>
    </p:spTree>
    <p:extLst>
      <p:ext uri="{BB962C8B-B14F-4D97-AF65-F5344CB8AC3E}">
        <p14:creationId xmlns:p14="http://schemas.microsoft.com/office/powerpoint/2010/main" val="383042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1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01" y="4149080"/>
            <a:ext cx="3491795" cy="23562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09" y="4149080"/>
            <a:ext cx="5195111" cy="2356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720000" y="1772816"/>
                <a:ext cx="8075240" cy="4104455"/>
              </a:xfrm>
            </p:spPr>
            <p:txBody>
              <a:bodyPr/>
              <a:lstStyle/>
              <a:p>
                <a:r>
                  <a:rPr lang="en-US" dirty="0" smtClean="0"/>
                  <a:t>Estimation of </a:t>
                </a:r>
                <a:r>
                  <a:rPr lang="en-US" b="1" dirty="0"/>
                  <a:t>p</a:t>
                </a:r>
                <a:r>
                  <a:rPr lang="en-US" b="1" dirty="0" smtClean="0"/>
                  <a:t>ower spectral density</a:t>
                </a:r>
                <a:r>
                  <a:rPr lang="en-US" dirty="0" smtClean="0"/>
                  <a:t> </a:t>
                </a:r>
                <a:r>
                  <a:rPr lang="en-US" b="1" dirty="0" smtClean="0"/>
                  <a:t>(PSD)</a:t>
                </a:r>
              </a:p>
              <a:p>
                <a:pPr lvl="1"/>
                <a:r>
                  <a:rPr lang="en-US" b="1" dirty="0" err="1" smtClean="0"/>
                  <a:t>Periodogram</a:t>
                </a:r>
                <a:r>
                  <a:rPr lang="en-US" dirty="0" smtClean="0"/>
                  <a:t>:</a:t>
                </a:r>
                <a:br>
                  <a:rPr lang="en-US" dirty="0" smtClean="0"/>
                </a:br>
                <a:r>
                  <a:rPr lang="en-US" dirty="0" smtClean="0"/>
                  <a:t>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:r>
                  <a:rPr lang="en-US" b="1" dirty="0" smtClean="0"/>
                  <a:t>Welch’s method</a:t>
                </a:r>
                <a:endParaRPr lang="en-US" dirty="0" smtClean="0"/>
              </a:p>
              <a:p>
                <a:pPr lvl="2"/>
                <a:r>
                  <a:rPr lang="en-US" sz="1800" dirty="0" smtClean="0"/>
                  <a:t>Cut a signal into segments of an identical length</a:t>
                </a:r>
                <a:endParaRPr lang="en-US" sz="1800" i="1" dirty="0" smtClean="0">
                  <a:latin typeface="Cambria" panose="02040503050406030204" pitchFamily="18" charset="0"/>
                </a:endParaRPr>
              </a:p>
              <a:p>
                <a:pPr lvl="2"/>
                <a:r>
                  <a:rPr lang="en-US" sz="1800" dirty="0" smtClean="0"/>
                  <a:t>Multiply the segments by a window function (edge smoothing)</a:t>
                </a:r>
              </a:p>
              <a:p>
                <a:pPr lvl="2"/>
                <a:r>
                  <a:rPr lang="en-US" sz="1800" dirty="0" smtClean="0"/>
                  <a:t>Compute </a:t>
                </a:r>
                <a:r>
                  <a:rPr lang="en-US" sz="1800" dirty="0" err="1" smtClean="0"/>
                  <a:t>periodograms</a:t>
                </a:r>
                <a:r>
                  <a:rPr lang="en-US" sz="1800" dirty="0" smtClean="0"/>
                  <a:t> of the segments and average them</a:t>
                </a:r>
                <a:endParaRPr lang="en-US" sz="18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0000" y="1772816"/>
                <a:ext cx="8075240" cy="4104455"/>
              </a:xfrm>
              <a:blipFill rotWithShape="0">
                <a:blip r:embed="rId4"/>
                <a:stretch>
                  <a:fillRect l="-1585" t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smtClean="0"/>
              <a:t>Spectral Analysis</a:t>
            </a:r>
            <a:r>
              <a:rPr lang="en-US" b="0" dirty="0" smtClean="0"/>
              <a:t> </a:t>
            </a:r>
            <a:r>
              <a:rPr lang="en-US" b="0" dirty="0"/>
              <a:t>| </a:t>
            </a:r>
            <a:r>
              <a:rPr lang="en-US" b="0" dirty="0" smtClean="0"/>
              <a:t>power spectrum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6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 measure of correlation between spectral components in two signals</a:t>
                </a:r>
              </a:p>
              <a:p>
                <a:pPr lvl="1"/>
                <a:r>
                  <a:rPr lang="en-US" dirty="0"/>
                  <a:t>S</a:t>
                </a:r>
                <a:r>
                  <a:rPr lang="en-US" dirty="0" smtClean="0"/>
                  <a:t>ignals: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;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pPr lvl="1"/>
                <a:r>
                  <a:rPr lang="en-US" b="1" dirty="0" smtClean="0"/>
                  <a:t>Cross-</a:t>
                </a:r>
                <a:r>
                  <a:rPr lang="en-US" b="1" dirty="0" err="1" smtClean="0"/>
                  <a:t>periodogram</a:t>
                </a:r>
                <a:r>
                  <a:rPr lang="en-US" dirty="0" smtClean="0"/>
                  <a:t>:</a:t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sz="1000" dirty="0" smtClean="0"/>
                  <a:t> </a:t>
                </a:r>
                <a:endParaRPr lang="en-US" sz="18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b="1" dirty="0" smtClean="0"/>
                  <a:t>Cross-spectrum</a:t>
                </a:r>
                <a:endParaRPr lang="en-US" dirty="0"/>
              </a:p>
              <a:p>
                <a:pPr lvl="2"/>
                <a:r>
                  <a:rPr lang="en-US" dirty="0" smtClean="0"/>
                  <a:t>Estimated from the cross-</a:t>
                </a:r>
                <a:r>
                  <a:rPr lang="en-US" dirty="0" err="1" smtClean="0"/>
                  <a:t>periodograms</a:t>
                </a:r>
                <a:r>
                  <a:rPr lang="en-US" dirty="0" smtClean="0"/>
                  <a:t> of signal segments by Welch’s method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85" t="-1929" r="-1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smtClean="0"/>
              <a:t>Spectral Analysis</a:t>
            </a:r>
            <a:r>
              <a:rPr lang="en-US" b="0" dirty="0" smtClean="0"/>
              <a:t> | cross-spectrum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372200" y="3861048"/>
            <a:ext cx="1584176" cy="575484"/>
            <a:chOff x="5724128" y="3573016"/>
            <a:chExt cx="1584176" cy="575484"/>
          </a:xfrm>
        </p:grpSpPr>
        <p:sp>
          <p:nvSpPr>
            <p:cNvPr id="7" name="Rectangle 6"/>
            <p:cNvSpPr/>
            <p:nvPr/>
          </p:nvSpPr>
          <p:spPr>
            <a:xfrm>
              <a:off x="5724128" y="3573016"/>
              <a:ext cx="1584176" cy="360040"/>
            </a:xfrm>
            <a:prstGeom prst="rect">
              <a:avLst/>
            </a:prstGeom>
            <a:noFill/>
            <a:ln w="50800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96136" y="3933056"/>
              <a:ext cx="143148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b="1" dirty="0" smtClean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Phase difference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088345" y="3861048"/>
                <a:ext cx="4120487" cy="354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345" y="3861048"/>
                <a:ext cx="4120487" cy="354071"/>
              </a:xfrm>
              <a:prstGeom prst="rect">
                <a:avLst/>
              </a:prstGeom>
              <a:blipFill rotWithShape="0">
                <a:blip r:embed="rId3"/>
                <a:stretch>
                  <a:fillRect l="-148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35582" y="3501008"/>
                <a:ext cx="5796010" cy="354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582" y="3501008"/>
                <a:ext cx="5796010" cy="354071"/>
              </a:xfrm>
              <a:prstGeom prst="rect">
                <a:avLst/>
              </a:prstGeom>
              <a:blipFill rotWithShape="0">
                <a:blip r:embed="rId4"/>
                <a:stretch>
                  <a:fillRect l="-526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12738" y="5484860"/>
                <a:ext cx="4289764" cy="445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𝑥𝑦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𝑠𝑒𝑔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𝑥𝑦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𝑥𝑦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738" y="5484860"/>
                <a:ext cx="4289764" cy="445058"/>
              </a:xfrm>
              <a:prstGeom prst="rect">
                <a:avLst/>
              </a:prstGeom>
              <a:blipFill rotWithShape="0">
                <a:blip r:embed="rId5"/>
                <a:stretch>
                  <a:fillRect l="-853"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52458" y="5993351"/>
                <a:ext cx="380777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⋅⋅⋅</m:t>
                        </m:r>
                      </m:e>
                    </m:d>
                  </m:oMath>
                </a14:m>
                <a:r>
                  <a:rPr lang="en-US" sz="1400" dirty="0" smtClean="0">
                    <a:latin typeface="Arial" pitchFamily="34" charset="0"/>
                    <a:cs typeface="Arial" pitchFamily="34" charset="0"/>
                  </a:rPr>
                  <a:t>: average over segments by Welch’s method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458" y="5993351"/>
                <a:ext cx="3807774" cy="215444"/>
              </a:xfrm>
              <a:prstGeom prst="rect">
                <a:avLst/>
              </a:prstGeom>
              <a:blipFill rotWithShape="0">
                <a:blip r:embed="rId6"/>
                <a:stretch>
                  <a:fillRect t="-25000" r="-1920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6228184" y="5473883"/>
            <a:ext cx="2783322" cy="430887"/>
            <a:chOff x="6228184" y="5374377"/>
            <a:chExt cx="2783322" cy="430887"/>
          </a:xfrm>
        </p:grpSpPr>
        <p:sp>
          <p:nvSpPr>
            <p:cNvPr id="18" name="Rectangle 17"/>
            <p:cNvSpPr/>
            <p:nvPr/>
          </p:nvSpPr>
          <p:spPr>
            <a:xfrm>
              <a:off x="6228184" y="5409800"/>
              <a:ext cx="432048" cy="360040"/>
            </a:xfrm>
            <a:prstGeom prst="rect">
              <a:avLst/>
            </a:prstGeom>
            <a:noFill/>
            <a:ln w="50800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746462" y="5374377"/>
              <a:ext cx="2265044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b="1" dirty="0" smtClean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Phase cross-spectrum</a:t>
              </a:r>
              <a:br>
                <a:rPr lang="en-US" sz="1400" b="1" dirty="0" smtClean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400" b="1" dirty="0" smtClean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(average phase difference)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533587" y="5229200"/>
            <a:ext cx="2268250" cy="641299"/>
            <a:chOff x="4533587" y="5113701"/>
            <a:chExt cx="2268250" cy="641299"/>
          </a:xfrm>
        </p:grpSpPr>
        <p:sp>
          <p:nvSpPr>
            <p:cNvPr id="21" name="Rectangle 20"/>
            <p:cNvSpPr/>
            <p:nvPr/>
          </p:nvSpPr>
          <p:spPr>
            <a:xfrm>
              <a:off x="5076056" y="5394960"/>
              <a:ext cx="576063" cy="360040"/>
            </a:xfrm>
            <a:prstGeom prst="rect">
              <a:avLst/>
            </a:prstGeom>
            <a:noFill/>
            <a:ln w="50800">
              <a:solidFill>
                <a:schemeClr val="accent2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33587" y="5113701"/>
              <a:ext cx="226825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b="1" dirty="0" smtClean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Amplitude cross-spectrum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701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Amplitude cross-spectrum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 smtClean="0"/>
                  <a:t> takes values between 0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dirty="0" smtClean="0"/>
                  <a:t>, depending on the phase coherency between the signals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/>
                  <a:t> at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 smtClean="0"/>
              </a:p>
              <a:p>
                <a:r>
                  <a:rPr lang="en-US" b="1" dirty="0" smtClean="0"/>
                  <a:t>Coherency</a:t>
                </a:r>
                <a:endParaRPr lang="en-US" dirty="0"/>
              </a:p>
              <a:p>
                <a:pPr lvl="1"/>
                <a:r>
                  <a:rPr lang="en-US" dirty="0" smtClean="0"/>
                  <a:t>cross-spectrum normalized by auto-spectra (= power spectra) of the original signals 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85" t="-1929" r="-1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smtClean="0"/>
              <a:t>Spectral Analysis</a:t>
            </a:r>
            <a:r>
              <a:rPr lang="en-US" b="0" dirty="0" smtClean="0"/>
              <a:t> | coherency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53600" y="4553885"/>
                <a:ext cx="3511539" cy="1024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𝐶𝑂𝐻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 smtClean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600" y="4553885"/>
                <a:ext cx="3511539" cy="10246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85923" y="5634005"/>
                <a:ext cx="4794389" cy="531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𝐶𝑂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𝑥𝑦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)=1 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       </m:t>
                        </m:r>
                      </m:e>
                    </m:groupChr>
                  </m:oMath>
                </a14:m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  perfect coherence at frequency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endParaRPr lang="en-US" sz="16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>
                  <a:buClr>
                    <a:srgbClr val="005B82"/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𝐶𝑂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𝑥𝑦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)=0 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16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sz="1600">
                            <a:latin typeface="Cambria Math" panose="02040503050406030204" pitchFamily="18" charset="0"/>
                            <a:cs typeface="Arial" pitchFamily="34" charset="0"/>
                          </a:rPr>
                          <m:t>       </m:t>
                        </m:r>
                      </m:e>
                    </m:groupChr>
                  </m:oMath>
                </a14:m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  independence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923" y="5634005"/>
                <a:ext cx="4794389" cy="531299"/>
              </a:xfrm>
              <a:prstGeom prst="rect">
                <a:avLst/>
              </a:prstGeom>
              <a:blipFill rotWithShape="0">
                <a:blip r:embed="rId4"/>
                <a:stretch>
                  <a:fillRect l="-1398" t="-11494" r="-889" b="-19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09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20000" y="1700808"/>
            <a:ext cx="8075240" cy="4104455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What is LFP? | LFP origin | oscillations in LFP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Spectral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Analysis</a:t>
            </a:r>
            <a:endParaRPr lang="en-US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Fourier transform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|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ower spectrum | coherency</a:t>
            </a:r>
          </a:p>
          <a:p>
            <a:r>
              <a:rPr lang="en-US" b="1" dirty="0" smtClean="0"/>
              <a:t>Phase </a:t>
            </a:r>
            <a:r>
              <a:rPr lang="en-US" b="1" dirty="0" smtClean="0"/>
              <a:t>Locking </a:t>
            </a:r>
            <a:r>
              <a:rPr lang="en-US" b="1" dirty="0"/>
              <a:t>A</a:t>
            </a:r>
            <a:r>
              <a:rPr lang="en-US" b="1" dirty="0" smtClean="0"/>
              <a:t>nalysis</a:t>
            </a:r>
            <a:endParaRPr lang="en-US" b="1" dirty="0" smtClean="0"/>
          </a:p>
          <a:p>
            <a:pPr lvl="1"/>
            <a:r>
              <a:rPr lang="en-US" dirty="0" smtClean="0"/>
              <a:t>Hilbert transform |</a:t>
            </a:r>
            <a:r>
              <a:rPr lang="en-US" dirty="0"/>
              <a:t> </a:t>
            </a:r>
            <a:r>
              <a:rPr lang="en-US" dirty="0" smtClean="0"/>
              <a:t>wavelet transform | </a:t>
            </a:r>
            <a:r>
              <a:rPr lang="en-US" dirty="0"/>
              <a:t>p</a:t>
            </a:r>
            <a:r>
              <a:rPr lang="en-US" dirty="0" smtClean="0"/>
              <a:t>hase locking value</a:t>
            </a:r>
          </a:p>
          <a:p>
            <a:r>
              <a:rPr lang="en-US" b="1" dirty="0" smtClean="0"/>
              <a:t>Spike-LFP </a:t>
            </a:r>
            <a:r>
              <a:rPr lang="en-US" b="1" dirty="0" smtClean="0"/>
              <a:t>Relation</a:t>
            </a:r>
            <a:endParaRPr lang="en-US" b="1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pike triggered average | spike field coherence | period histogram | vector strength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78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Spectral analysis yields measures in </a:t>
            </a:r>
            <a:r>
              <a:rPr lang="en-US" i="1" dirty="0" smtClean="0"/>
              <a:t>the frequency domain</a:t>
            </a:r>
            <a:endParaRPr lang="en-US" i="1" dirty="0"/>
          </a:p>
          <a:p>
            <a:pPr lvl="1"/>
            <a:r>
              <a:rPr lang="en-US" dirty="0" smtClean="0"/>
              <a:t>No direct insights into signals’ behavior in </a:t>
            </a:r>
            <a:r>
              <a:rPr lang="en-US" i="1" dirty="0" smtClean="0"/>
              <a:t>the time domain</a:t>
            </a:r>
          </a:p>
          <a:p>
            <a:pPr lvl="1"/>
            <a:r>
              <a:rPr lang="en-US" dirty="0" smtClean="0"/>
              <a:t>Assumption: signals are stationary in time</a:t>
            </a:r>
          </a:p>
          <a:p>
            <a:r>
              <a:rPr lang="en-US" dirty="0" smtClean="0"/>
              <a:t>In reality, neuronal signals are </a:t>
            </a:r>
            <a:r>
              <a:rPr lang="en-US" b="1" dirty="0" smtClean="0"/>
              <a:t>highly </a:t>
            </a:r>
            <a:r>
              <a:rPr lang="en-US" b="1" dirty="0" err="1" smtClean="0"/>
              <a:t>nonstationary</a:t>
            </a:r>
            <a:endParaRPr lang="en-US" b="1" dirty="0" smtClean="0"/>
          </a:p>
          <a:p>
            <a:pPr lvl="1"/>
            <a:r>
              <a:rPr lang="en-US" dirty="0" smtClean="0"/>
              <a:t>Stimuli are typically not constantly presented but only at specific times (“trials”)</a:t>
            </a:r>
          </a:p>
          <a:p>
            <a:pPr lvl="1"/>
            <a:r>
              <a:rPr lang="en-US" dirty="0" smtClean="0"/>
              <a:t>Even without external stimuli, spontaneous activities of neuronal systems are not stationary, but highly irregular</a:t>
            </a:r>
          </a:p>
          <a:p>
            <a:r>
              <a:rPr lang="en-US" dirty="0" smtClean="0"/>
              <a:t>Need for time-resolved spectral analysis</a:t>
            </a:r>
          </a:p>
          <a:p>
            <a:pPr lvl="1"/>
            <a:r>
              <a:rPr lang="en-US" dirty="0" smtClean="0"/>
              <a:t>In concrete, methods to </a:t>
            </a:r>
            <a:r>
              <a:rPr lang="en-US" b="1" dirty="0" smtClean="0"/>
              <a:t>estimate instantaneous amplitude and phase of oscillatory signals</a:t>
            </a:r>
            <a:br>
              <a:rPr lang="en-US" b="1" dirty="0" smtClean="0"/>
            </a:br>
            <a:r>
              <a:rPr lang="en-US" b="1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accent2"/>
                </a:solidFill>
              </a:rPr>
              <a:t>Hilbert transform, wavelet transform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17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smtClean="0"/>
              <a:t>Phase Locking Analysis</a:t>
            </a:r>
            <a:r>
              <a:rPr lang="en-US" b="0" dirty="0" smtClean="0"/>
              <a:t> | motivation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79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Convolution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: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sz="1000" dirty="0" smtClean="0"/>
                  <a:t> </a:t>
                </a:r>
              </a:p>
              <a:p>
                <a:r>
                  <a:rPr lang="en-US" b="1" dirty="0" smtClean="0"/>
                  <a:t>Convolution theorem</a:t>
                </a:r>
                <a:br>
                  <a:rPr lang="en-US" b="1" dirty="0" smtClean="0"/>
                </a:br>
                <a:r>
                  <a:rPr lang="en-US" b="1" dirty="0" smtClean="0"/>
                  <a:t/>
                </a:r>
                <a:br>
                  <a:rPr lang="en-US" b="1" dirty="0" smtClean="0"/>
                </a:br>
                <a:r>
                  <a:rPr lang="en-US" b="1" dirty="0" smtClean="0"/>
                  <a:t/>
                </a:r>
                <a:br>
                  <a:rPr lang="en-US" b="1" dirty="0" smtClean="0"/>
                </a:br>
                <a:r>
                  <a:rPr lang="en-US" b="1" dirty="0" smtClean="0"/>
                  <a:t/>
                </a:r>
                <a:br>
                  <a:rPr lang="en-US" b="1" dirty="0" smtClean="0"/>
                </a:br>
                <a:r>
                  <a:rPr lang="en-US" b="1" dirty="0" smtClean="0"/>
                  <a:t/>
                </a:r>
                <a:br>
                  <a:rPr lang="en-US" b="1" dirty="0" smtClean="0"/>
                </a:br>
                <a:r>
                  <a:rPr lang="en-US" sz="1000" b="1" dirty="0" smtClean="0"/>
                  <a:t> </a:t>
                </a:r>
                <a:endParaRPr lang="en-US" sz="1000" dirty="0" smtClean="0"/>
              </a:p>
              <a:p>
                <a:pPr lvl="1"/>
                <a:r>
                  <a:rPr lang="en-US" dirty="0" smtClean="0"/>
                  <a:t>Fourier transform of the convolution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 smtClean="0"/>
                  <a:t> is the (frequency-wise) product of Fourier transforms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You can compute convolution by 1) Fourier transform the functions, 2) multiply them frequency-wise, and 3) inverse Fourier transform the product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85" t="-1929" r="-1509" b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>
          <a:xfrm>
            <a:off x="720000" y="1152000"/>
            <a:ext cx="8075240" cy="576064"/>
          </a:xfrm>
        </p:spPr>
        <p:txBody>
          <a:bodyPr/>
          <a:lstStyle/>
          <a:p>
            <a:r>
              <a:rPr lang="en-US" dirty="0" smtClean="0"/>
              <a:t>Phase Locking Analysis </a:t>
            </a:r>
            <a:r>
              <a:rPr lang="en-US" b="0" dirty="0" smtClean="0"/>
              <a:t>| convolution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66364" y="1815991"/>
                <a:ext cx="3535712" cy="664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</m:d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364" y="1815991"/>
                <a:ext cx="3535712" cy="6640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483768" y="2930331"/>
            <a:ext cx="6197674" cy="1218749"/>
            <a:chOff x="2483768" y="2890190"/>
            <a:chExt cx="6197674" cy="12187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2879513" y="3612778"/>
                  <a:ext cx="3980898" cy="4961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∗</m:t>
                            </m:r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h</m:t>
                            </m:r>
                          </m:e>
                        </m:d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   </m:t>
                        </m:r>
                        <m:groupChr>
                          <m:groupChrPr>
                            <m:chr m:val="↔"/>
                            <m:vertJc m:val="bot"/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   </m:t>
                            </m:r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𝐹𝑇</m:t>
                            </m:r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    </m:t>
                            </m:r>
                          </m:e>
                        </m:groupCh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   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𝑓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⋅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513" y="3612778"/>
                  <a:ext cx="3980898" cy="49616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997678" y="2890190"/>
                  <a:ext cx="3692742" cy="4135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     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 </m:t>
                        </m:r>
                        <m:groupChr>
                          <m:groupChrPr>
                            <m:chr m:val="↔"/>
                            <m:vertJc m:val="bot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  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𝐹𝑇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    </m:t>
                            </m:r>
                          </m:e>
                        </m:groupChr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    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 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𝑓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) </m:t>
                        </m:r>
                      </m:oMath>
                    </m:oMathPara>
                  </a14:m>
                  <a:endParaRPr lang="en-US" sz="20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7678" y="2890190"/>
                  <a:ext cx="3692742" cy="41351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/>
            <p:cNvGrpSpPr/>
            <p:nvPr/>
          </p:nvGrpSpPr>
          <p:grpSpPr>
            <a:xfrm>
              <a:off x="2483768" y="3383280"/>
              <a:ext cx="1080120" cy="288032"/>
              <a:chOff x="2483768" y="3429000"/>
              <a:chExt cx="1080120" cy="288032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3563888" y="3429000"/>
                <a:ext cx="0" cy="28803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483768" y="3465294"/>
                <a:ext cx="10114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:r>
                  <a:rPr lang="en-US" sz="1400" b="1" dirty="0" smtClean="0">
                    <a:latin typeface="Arial" pitchFamily="34" charset="0"/>
                    <a:cs typeface="Arial" pitchFamily="34" charset="0"/>
                  </a:rPr>
                  <a:t>convolution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6044456" y="3383280"/>
              <a:ext cx="2636986" cy="288032"/>
              <a:chOff x="6084168" y="3397731"/>
              <a:chExt cx="2636986" cy="288032"/>
            </a:xfrm>
          </p:grpSpPr>
          <p:cxnSp>
            <p:nvCxnSpPr>
              <p:cNvPr id="21" name="Straight Arrow Connector 20"/>
              <p:cNvCxnSpPr/>
              <p:nvPr/>
            </p:nvCxnSpPr>
            <p:spPr>
              <a:xfrm>
                <a:off x="6084168" y="3397731"/>
                <a:ext cx="0" cy="28803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6207645" y="3434025"/>
                <a:ext cx="251350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:r>
                  <a:rPr lang="en-US" sz="1400" b="1" dirty="0" smtClean="0">
                    <a:latin typeface="Arial" pitchFamily="34" charset="0"/>
                    <a:cs typeface="Arial" pitchFamily="34" charset="0"/>
                  </a:rPr>
                  <a:t>frequency-wise multiplication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705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Hilbert transform</a:t>
                </a:r>
                <a:r>
                  <a:rPr lang="en-US" dirty="0" smtClean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:</a:t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sz="1200" dirty="0" smtClean="0"/>
                  <a:t> </a:t>
                </a:r>
                <a:endParaRPr lang="en-US" dirty="0" smtClean="0"/>
              </a:p>
              <a:p>
                <a:pPr lvl="1"/>
                <a:r>
                  <a:rPr lang="en-US" b="0" dirty="0" smtClean="0"/>
                  <a:t>convolution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in the time domain represents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 smtClean="0"/>
                  <a:t> radian rotation in the frequency domain</a:t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sz="900" dirty="0" smtClean="0"/>
                  <a:t> </a:t>
                </a:r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B</a:t>
                </a:r>
                <a:r>
                  <a:rPr lang="en-US" dirty="0" smtClean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y Hilbert transform, each and every frequency component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 is phase-shifted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 radian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85" t="-1929" r="-1962" b="-5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19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Phase Locking Analysis </a:t>
            </a:r>
            <a:r>
              <a:rPr lang="en-US" b="0" dirty="0"/>
              <a:t>| Hilbert transform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16555" y="2276872"/>
                <a:ext cx="4157420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</m:d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,  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555" y="2276872"/>
                <a:ext cx="4157420" cy="6705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11661" y="3429000"/>
                <a:ext cx="4356001" cy="1139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𝐹𝑇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    </m:t>
                          </m:r>
                        </m:e>
                      </m:groupCh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   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&gt;0)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   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=0)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&lt;0)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661" y="3429000"/>
                <a:ext cx="4356001" cy="11396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1615249" y="4509120"/>
            <a:ext cx="6637102" cy="792088"/>
            <a:chOff x="1615249" y="4869160"/>
            <a:chExt cx="6637102" cy="7920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866181" y="5126995"/>
                  <a:ext cx="624562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  <m:r>
                                  <a:rPr lang="en-US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⋅</m:t>
                        </m:r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=−</m:t>
                        </m:r>
                        <m:func>
                          <m:func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𝜃</m:t>
                            </m:r>
                          </m:e>
                        </m:func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𝜃</m:t>
                            </m:r>
                          </m:e>
                        </m:func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𝜋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d>
                          </m:e>
                        </m:func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𝜋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6181" y="5126995"/>
                  <a:ext cx="6245621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870604" y="5415027"/>
                  <a:ext cx="638174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  <m:r>
                                  <a:rPr lang="en-US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𝜃</m:t>
                            </m:r>
                          </m:e>
                        </m:func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𝜃</m:t>
                            </m:r>
                          </m:e>
                        </m:func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𝜋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d>
                          </m:e>
                        </m:func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𝜋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0604" y="5415027"/>
                  <a:ext cx="6381747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41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1615249" y="4869160"/>
                  <a:ext cx="277659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:r>
                    <a:rPr lang="en-US" sz="1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Example: multiplication by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</m:oMath>
                  </a14:m>
                  <a:r>
                    <a:rPr lang="en-US" sz="1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</m:oMath>
                  </a14:m>
                  <a:endParaRPr 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5249" y="4869160"/>
                  <a:ext cx="2776594" cy="21544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956" t="-28571" r="-1099" b="-5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6898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20000" y="1700808"/>
            <a:ext cx="8075240" cy="4104455"/>
          </a:xfrm>
        </p:spPr>
        <p:txBody>
          <a:bodyPr/>
          <a:lstStyle/>
          <a:p>
            <a:r>
              <a:rPr lang="en-US" b="1" dirty="0" smtClean="0"/>
              <a:t>Introduction</a:t>
            </a:r>
          </a:p>
          <a:p>
            <a:pPr lvl="1"/>
            <a:r>
              <a:rPr lang="en-US" dirty="0" smtClean="0"/>
              <a:t>What is LFP? | LFP origin | oscillations in LFP</a:t>
            </a:r>
          </a:p>
          <a:p>
            <a:r>
              <a:rPr lang="en-US" b="1" dirty="0" smtClean="0"/>
              <a:t>Spectral </a:t>
            </a:r>
            <a:r>
              <a:rPr lang="en-US" b="1" dirty="0" smtClean="0"/>
              <a:t>Analysis</a:t>
            </a:r>
            <a:endParaRPr lang="en-US" b="1" dirty="0" smtClean="0"/>
          </a:p>
          <a:p>
            <a:pPr lvl="1"/>
            <a:r>
              <a:rPr lang="en-US" dirty="0" smtClean="0"/>
              <a:t>Fourier transform</a:t>
            </a:r>
            <a:r>
              <a:rPr lang="en-US" dirty="0"/>
              <a:t> |</a:t>
            </a:r>
            <a:r>
              <a:rPr lang="en-US" dirty="0" smtClean="0"/>
              <a:t> </a:t>
            </a:r>
            <a:r>
              <a:rPr lang="en-US" dirty="0"/>
              <a:t>p</a:t>
            </a:r>
            <a:r>
              <a:rPr lang="en-US" dirty="0" smtClean="0"/>
              <a:t>ower spectrum | coherency</a:t>
            </a:r>
          </a:p>
          <a:p>
            <a:r>
              <a:rPr lang="en-US" b="1" dirty="0" smtClean="0"/>
              <a:t>Phase </a:t>
            </a:r>
            <a:r>
              <a:rPr lang="en-US" b="1" dirty="0"/>
              <a:t>L</a:t>
            </a:r>
            <a:r>
              <a:rPr lang="en-US" b="1" dirty="0" smtClean="0"/>
              <a:t>ocking </a:t>
            </a:r>
            <a:r>
              <a:rPr lang="en-US" b="1" dirty="0"/>
              <a:t>A</a:t>
            </a:r>
            <a:r>
              <a:rPr lang="en-US" b="1" dirty="0" smtClean="0"/>
              <a:t>nalysis</a:t>
            </a:r>
            <a:endParaRPr lang="en-US" b="1" dirty="0" smtClean="0"/>
          </a:p>
          <a:p>
            <a:pPr lvl="1"/>
            <a:r>
              <a:rPr lang="en-US" dirty="0" smtClean="0"/>
              <a:t>Hilbert transform |</a:t>
            </a:r>
            <a:r>
              <a:rPr lang="en-US" dirty="0"/>
              <a:t> </a:t>
            </a:r>
            <a:r>
              <a:rPr lang="en-US" dirty="0" smtClean="0"/>
              <a:t>wavelet transform | </a:t>
            </a:r>
            <a:r>
              <a:rPr lang="en-US" dirty="0"/>
              <a:t>p</a:t>
            </a:r>
            <a:r>
              <a:rPr lang="en-US" dirty="0" smtClean="0"/>
              <a:t>hase locking value</a:t>
            </a:r>
          </a:p>
          <a:p>
            <a:r>
              <a:rPr lang="en-US" b="1" dirty="0" smtClean="0"/>
              <a:t>Spike-LFP </a:t>
            </a:r>
            <a:r>
              <a:rPr lang="en-US" b="1" dirty="0" smtClean="0"/>
              <a:t>Relation</a:t>
            </a:r>
            <a:endParaRPr lang="en-US" b="1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pike triggered average | spike field coherence | period histogram | vector strength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2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51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Analytic signal</a:t>
                </a:r>
                <a:r>
                  <a:rPr lang="en-US" dirty="0" smtClean="0"/>
                  <a:t>: complex signal of which imaginary part is Hilbert transform of its real part (i.e.,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Example: complex sinusoid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𝑓𝑡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𝑓𝑡</m:t>
                            </m:r>
                          </m:e>
                        </m:func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Amplitude</a:t>
                </a:r>
                <a:r>
                  <a:rPr lang="en-US" dirty="0" smtClean="0"/>
                  <a:t> and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phase</a:t>
                </a:r>
                <a:r>
                  <a:rPr lang="en-US" dirty="0" smtClean="0"/>
                  <a:t> of analytic signal are defined as:</a:t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pPr lvl="1"/>
                <a:r>
                  <a:rPr lang="en-US" dirty="0" smtClean="0">
                    <a:solidFill>
                      <a:schemeClr val="accent2"/>
                    </a:solidFill>
                  </a:rPr>
                  <a:t>For </a:t>
                </a:r>
                <a:r>
                  <a:rPr lang="en-US" i="1" dirty="0">
                    <a:solidFill>
                      <a:schemeClr val="accent2"/>
                    </a:solidFill>
                  </a:rPr>
                  <a:t>any </a:t>
                </a:r>
                <a:r>
                  <a:rPr lang="en-US" dirty="0">
                    <a:solidFill>
                      <a:schemeClr val="accent2"/>
                    </a:solidFill>
                  </a:rPr>
                  <a:t>real-valued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signal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accent2"/>
                    </a:solidFill>
                  </a:rPr>
                  <a:t>, a corresponding analytic signal can be constructed by Hilbert transform</a:t>
                </a:r>
              </a:p>
              <a:p>
                <a:pPr lvl="1"/>
                <a:r>
                  <a:rPr lang="en-US" dirty="0" smtClean="0">
                    <a:solidFill>
                      <a:schemeClr val="accent2"/>
                    </a:solidFill>
                  </a:rPr>
                  <a:t>This enables estimation of instantaneous amplitude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accent2"/>
                    </a:solidFill>
                  </a:rPr>
                  <a:t> and phase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accent2"/>
                    </a:solidFill>
                  </a:rPr>
                  <a:t> at any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85" t="-1929" r="-302" b="-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smtClean="0"/>
              <a:t>Phase Locking Analysis</a:t>
            </a:r>
            <a:r>
              <a:rPr lang="en-US" b="0" dirty="0" smtClean="0"/>
              <a:t> | analytic signal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452965" y="3501008"/>
            <a:ext cx="6686318" cy="829489"/>
            <a:chOff x="1452965" y="3501008"/>
            <a:chExt cx="6686318" cy="8294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271562" y="3501008"/>
                  <a:ext cx="496321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ℋ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𝑡</m:t>
                            </m:r>
                          </m:e>
                        </m:d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1562" y="3501008"/>
                  <a:ext cx="4963218" cy="3077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17647" b="-27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452965" y="3957766"/>
                  <a:ext cx="6686318" cy="3727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ℋ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itchFamily="34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atan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000" dirty="0" smtClean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2965" y="3957766"/>
                  <a:ext cx="6686318" cy="3727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84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92" y="4509120"/>
            <a:ext cx="6400800" cy="1828800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92" y="4509120"/>
            <a:ext cx="6400800" cy="1828800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92" y="4509120"/>
            <a:ext cx="6400800" cy="18288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Time- and frequency-resolved decomposition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21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smtClean="0"/>
              <a:t>Phase Locking Analysis </a:t>
            </a:r>
            <a:r>
              <a:rPr lang="en-US" b="0" dirty="0" smtClean="0"/>
              <a:t>| wavelet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15102" y="2420888"/>
                <a:ext cx="45066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</m:oMath>
                </a14:m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 time-varying signal (real-valued scalar)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102" y="2420888"/>
                <a:ext cx="450668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353" t="-28261" r="-257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15102" y="2836544"/>
                <a:ext cx="6857298" cy="15025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</m:oMath>
                </a14:m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b="1" dirty="0" smtClean="0">
                    <a:latin typeface="Arial" pitchFamily="34" charset="0"/>
                    <a:cs typeface="Arial" pitchFamily="34" charset="0"/>
                  </a:rPr>
                  <a:t>wavelet transform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 of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the signal</a:t>
                </a:r>
              </a:p>
              <a:p>
                <a:pPr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≔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≔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ra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𝜏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102" y="2836544"/>
                <a:ext cx="6857298" cy="1502591"/>
              </a:xfrm>
              <a:prstGeom prst="rect">
                <a:avLst/>
              </a:prstGeom>
              <a:blipFill rotWithShape="0">
                <a:blip r:embed="rId6"/>
                <a:stretch>
                  <a:fillRect l="-1244"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3707904" y="3861048"/>
            <a:ext cx="1728192" cy="575484"/>
            <a:chOff x="3707904" y="3861048"/>
            <a:chExt cx="1728192" cy="575484"/>
          </a:xfrm>
        </p:grpSpPr>
        <p:sp>
          <p:nvSpPr>
            <p:cNvPr id="10" name="Rectangle 9"/>
            <p:cNvSpPr/>
            <p:nvPr/>
          </p:nvSpPr>
          <p:spPr>
            <a:xfrm>
              <a:off x="3707904" y="3861048"/>
              <a:ext cx="1728192" cy="336814"/>
            </a:xfrm>
            <a:prstGeom prst="rect">
              <a:avLst/>
            </a:prstGeom>
            <a:noFill/>
            <a:ln w="50800">
              <a:solidFill>
                <a:schemeClr val="bg1">
                  <a:lumMod val="6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30770" y="4221088"/>
              <a:ext cx="111729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i="1" dirty="0" smtClean="0">
                  <a:solidFill>
                    <a:schemeClr val="bg1">
                      <a:lumMod val="50000"/>
                    </a:schemeClr>
                  </a:solidFill>
                  <a:cs typeface="Arial" pitchFamily="34" charset="0"/>
                </a:rPr>
                <a:t>f</a:t>
              </a:r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-</a:t>
              </a:r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Hz sinusoid</a:t>
              </a:r>
              <a:endParaRPr lang="en-US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076056" y="3717032"/>
            <a:ext cx="2837508" cy="887321"/>
            <a:chOff x="5076056" y="3717032"/>
            <a:chExt cx="2837508" cy="887321"/>
          </a:xfrm>
        </p:grpSpPr>
        <p:sp>
          <p:nvSpPr>
            <p:cNvPr id="12" name="Rectangle 11"/>
            <p:cNvSpPr/>
            <p:nvPr/>
          </p:nvSpPr>
          <p:spPr>
            <a:xfrm>
              <a:off x="5436096" y="3717032"/>
              <a:ext cx="1692696" cy="622104"/>
            </a:xfrm>
            <a:prstGeom prst="rect">
              <a:avLst/>
            </a:prstGeom>
            <a:noFill/>
            <a:ln w="50800">
              <a:solidFill>
                <a:schemeClr val="accent3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Arial" pitchFamily="34" charset="0"/>
                <a:cs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5076056" y="4388909"/>
                  <a:ext cx="283750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:r>
                    <a:rPr lang="en-US" sz="1400" b="1" dirty="0" smtClean="0">
                      <a:solidFill>
                        <a:schemeClr val="accent3"/>
                      </a:solidFill>
                      <a:latin typeface="Arial" pitchFamily="34" charset="0"/>
                      <a:cs typeface="Arial" pitchFamily="34" charset="0"/>
                    </a:rPr>
                    <a:t>Gaussian of width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𝜎</m:t>
                      </m:r>
                    </m:oMath>
                  </a14:m>
                  <a:r>
                    <a:rPr lang="en-US" sz="1400" b="1" dirty="0" smtClean="0">
                      <a:solidFill>
                        <a:schemeClr val="accent3"/>
                      </a:solidFill>
                      <a:latin typeface="Arial" pitchFamily="34" charset="0"/>
                      <a:cs typeface="Arial" pitchFamily="34" charset="0"/>
                    </a:rPr>
                    <a:t> centered at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𝜏</m:t>
                      </m:r>
                    </m:oMath>
                  </a14:m>
                  <a:endParaRPr lang="en-US" sz="1400" dirty="0" smtClean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056" y="4388909"/>
                  <a:ext cx="2837508" cy="21544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871" t="-25714" r="-430" b="-5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/>
          <p:cNvSpPr txBox="1"/>
          <p:nvPr/>
        </p:nvSpPr>
        <p:spPr>
          <a:xfrm>
            <a:off x="7128792" y="3831431"/>
            <a:ext cx="1979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Le van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Quyen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et al. (2001)</a:t>
            </a:r>
            <a:b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J. 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</a:rPr>
              <a:t>Neurosci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. Meth.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111:83-98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083437" y="3861048"/>
            <a:ext cx="1232710" cy="608127"/>
            <a:chOff x="2083437" y="3861048"/>
            <a:chExt cx="1232710" cy="608127"/>
          </a:xfrm>
        </p:grpSpPr>
        <p:sp>
          <p:nvSpPr>
            <p:cNvPr id="9" name="Rectangle 8"/>
            <p:cNvSpPr/>
            <p:nvPr/>
          </p:nvSpPr>
          <p:spPr>
            <a:xfrm>
              <a:off x="2339752" y="3861048"/>
              <a:ext cx="720080" cy="336814"/>
            </a:xfrm>
            <a:prstGeom prst="rect">
              <a:avLst/>
            </a:prstGeom>
            <a:noFill/>
            <a:ln w="50800">
              <a:solidFill>
                <a:schemeClr val="accent6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83437" y="4253731"/>
              <a:ext cx="123271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b="1" dirty="0" smtClean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Morlet wavelet</a:t>
              </a:r>
              <a:endParaRPr lang="en-US" sz="14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89548" y="4682492"/>
                <a:ext cx="13492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𝜎</m:t>
                      </m:r>
                      <m:r>
                        <a:rPr lang="en-US" sz="1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=0.083</m:t>
                      </m:r>
                    </m:oMath>
                  </m:oMathPara>
                </a14:m>
                <a:endParaRPr lang="en-US" sz="1400" b="0" dirty="0" smtClean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ctr">
                  <a:buClr>
                    <a:srgbClr val="005B82"/>
                  </a:buClr>
                </a:pPr>
                <a:r>
                  <a:rPr lang="en-US" sz="1400" dirty="0" smtClean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(5 cycles in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±3</m:t>
                    </m:r>
                    <m:r>
                      <a:rPr lang="en-US" sz="1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𝜎</m:t>
                    </m:r>
                  </m:oMath>
                </a14:m>
                <a:r>
                  <a:rPr lang="en-US" sz="1400" dirty="0" smtClean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548" y="4682492"/>
                <a:ext cx="1349280" cy="430887"/>
              </a:xfrm>
              <a:prstGeom prst="rect">
                <a:avLst/>
              </a:prstGeom>
              <a:blipFill rotWithShape="0">
                <a:blip r:embed="rId8"/>
                <a:stretch>
                  <a:fillRect l="-8145" r="-7692"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12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wavelet transform works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22</a:t>
            </a:fld>
            <a:endParaRPr lang="de-DE" dirty="0"/>
          </a:p>
        </p:txBody>
      </p:sp>
      <p:sp>
        <p:nvSpPr>
          <p:cNvPr id="10" name="Content Placeholder 9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smtClean="0"/>
              <a:t>Phase Locking Analysis</a:t>
            </a:r>
            <a:r>
              <a:rPr lang="en-US" b="0" dirty="0" smtClean="0"/>
              <a:t> </a:t>
            </a:r>
            <a:r>
              <a:rPr lang="en-US" b="0" dirty="0"/>
              <a:t>| wavelet </a:t>
            </a:r>
            <a:r>
              <a:rPr lang="en-US" b="0" dirty="0" smtClean="0"/>
              <a:t>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434808" y="2915652"/>
                <a:ext cx="483915" cy="369332"/>
              </a:xfrm>
              <a:prstGeom prst="rect">
                <a:avLst/>
              </a:prstGeom>
              <a:noFill/>
            </p:spPr>
            <p:txBody>
              <a:bodyPr wrap="none" lIns="0" tIns="0" rIns="0" bIns="9144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808" y="2915652"/>
                <a:ext cx="48391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6250" r="-15000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259632" y="4880193"/>
                <a:ext cx="834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4880193"/>
                <a:ext cx="83426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5882" t="-2222" r="-9559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/>
          <p:cNvGrpSpPr/>
          <p:nvPr/>
        </p:nvGrpSpPr>
        <p:grpSpPr>
          <a:xfrm>
            <a:off x="1188712" y="2136313"/>
            <a:ext cx="6766574" cy="5104025"/>
            <a:chOff x="1188712" y="1853367"/>
            <a:chExt cx="6766574" cy="510402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712" y="1853367"/>
              <a:ext cx="6766574" cy="5104025"/>
            </a:xfrm>
            <a:prstGeom prst="rect">
              <a:avLst/>
            </a:prstGeom>
          </p:spPr>
        </p:pic>
        <p:cxnSp>
          <p:nvCxnSpPr>
            <p:cNvPr id="22" name="Straight Arrow Connector 21"/>
            <p:cNvCxnSpPr/>
            <p:nvPr/>
          </p:nvCxnSpPr>
          <p:spPr>
            <a:xfrm>
              <a:off x="4572000" y="3573016"/>
              <a:ext cx="0" cy="1296144"/>
            </a:xfrm>
            <a:prstGeom prst="straightConnector1">
              <a:avLst/>
            </a:prstGeom>
            <a:ln w="57150">
              <a:solidFill>
                <a:schemeClr val="accent2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1188712" y="2141400"/>
            <a:ext cx="6766574" cy="5104024"/>
            <a:chOff x="9268244" y="1858454"/>
            <a:chExt cx="6766574" cy="510402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244" y="1858454"/>
              <a:ext cx="6766574" cy="510402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0455339" y="2109457"/>
                  <a:ext cx="12609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Re</m:t>
                            </m:r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[</m:t>
                            </m:r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𝜏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)]</m:t>
                        </m:r>
                      </m:oMath>
                    </m:oMathPara>
                  </a14:m>
                  <a:endParaRPr lang="en-US" dirty="0" smtClean="0">
                    <a:solidFill>
                      <a:schemeClr val="accent6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5339" y="2109457"/>
                  <a:ext cx="126092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382" r="-5314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/>
            <p:cNvCxnSpPr/>
            <p:nvPr/>
          </p:nvCxnSpPr>
          <p:spPr>
            <a:xfrm>
              <a:off x="11082528" y="3356992"/>
              <a:ext cx="0" cy="1656184"/>
            </a:xfrm>
            <a:prstGeom prst="straightConnector1">
              <a:avLst/>
            </a:prstGeom>
            <a:ln w="57150">
              <a:solidFill>
                <a:schemeClr val="accent2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1188712" y="2141400"/>
            <a:ext cx="6766572" cy="5104024"/>
            <a:chOff x="15831854" y="1858454"/>
            <a:chExt cx="6766572" cy="510402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1854" y="1858454"/>
              <a:ext cx="6766572" cy="510402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7470756" y="2109457"/>
                  <a:ext cx="12609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Re</m:t>
                            </m:r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[</m:t>
                            </m:r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𝜏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)]</m:t>
                        </m:r>
                      </m:oMath>
                    </m:oMathPara>
                  </a14:m>
                  <a:endParaRPr lang="en-US" dirty="0" smtClean="0">
                    <a:solidFill>
                      <a:schemeClr val="accent6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70756" y="2109457"/>
                  <a:ext cx="126092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382" r="-5314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/>
            <p:cNvCxnSpPr/>
            <p:nvPr/>
          </p:nvCxnSpPr>
          <p:spPr>
            <a:xfrm>
              <a:off x="18077688" y="3573016"/>
              <a:ext cx="0" cy="1894688"/>
            </a:xfrm>
            <a:prstGeom prst="straightConnector1">
              <a:avLst/>
            </a:prstGeom>
            <a:ln w="57150">
              <a:solidFill>
                <a:schemeClr val="accent2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1188712" y="2141401"/>
            <a:ext cx="6766572" cy="5104023"/>
            <a:chOff x="23001456" y="1858455"/>
            <a:chExt cx="6766572" cy="510402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01456" y="1858455"/>
              <a:ext cx="6766572" cy="51040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26817881" y="2109457"/>
                  <a:ext cx="12609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Re</m:t>
                            </m:r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[</m:t>
                            </m:r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𝜏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)]</m:t>
                        </m:r>
                      </m:oMath>
                    </m:oMathPara>
                  </a14:m>
                  <a:endParaRPr lang="en-US" dirty="0" smtClean="0">
                    <a:solidFill>
                      <a:schemeClr val="accent6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17881" y="2109457"/>
                  <a:ext cx="1260923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899" r="-5797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/>
            <p:cNvCxnSpPr/>
            <p:nvPr/>
          </p:nvCxnSpPr>
          <p:spPr>
            <a:xfrm>
              <a:off x="27432000" y="3356992"/>
              <a:ext cx="0" cy="1394440"/>
            </a:xfrm>
            <a:prstGeom prst="straightConnector1">
              <a:avLst/>
            </a:prstGeom>
            <a:ln w="57150">
              <a:solidFill>
                <a:schemeClr val="accent2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188712" y="2141401"/>
            <a:ext cx="6766571" cy="5104023"/>
            <a:chOff x="30510604" y="1858455"/>
            <a:chExt cx="6766571" cy="510402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0604" y="1858455"/>
              <a:ext cx="6766571" cy="51040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34759076" y="2109457"/>
                  <a:ext cx="12609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Re</m:t>
                            </m:r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[</m:t>
                            </m:r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𝜏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)]</m:t>
                        </m:r>
                      </m:oMath>
                    </m:oMathPara>
                  </a14:m>
                  <a:endParaRPr lang="en-US" dirty="0" smtClean="0">
                    <a:solidFill>
                      <a:schemeClr val="accent6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59076" y="2109457"/>
                  <a:ext cx="1260923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3382" r="-5314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/>
            <p:cNvCxnSpPr/>
            <p:nvPr/>
          </p:nvCxnSpPr>
          <p:spPr>
            <a:xfrm>
              <a:off x="35368992" y="3852664"/>
              <a:ext cx="0" cy="1880592"/>
            </a:xfrm>
            <a:prstGeom prst="straightConnector1">
              <a:avLst/>
            </a:prstGeom>
            <a:ln w="57150">
              <a:solidFill>
                <a:schemeClr val="accent2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853600" y="4221088"/>
                <a:ext cx="3383286" cy="62356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2"/>
                </a:solidFill>
              </a:ln>
            </p:spPr>
            <p:txBody>
              <a:bodyPr wrap="squar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≔</m:t>
                      </m:r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600" y="4221088"/>
                <a:ext cx="3383286" cy="62356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571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12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20000" y="1844824"/>
            <a:ext cx="8075240" cy="4104455"/>
          </a:xfrm>
        </p:spPr>
        <p:txBody>
          <a:bodyPr/>
          <a:lstStyle/>
          <a:p>
            <a:r>
              <a:rPr lang="en-US" dirty="0" smtClean="0"/>
              <a:t>Estimation with wavelet transform</a:t>
            </a:r>
            <a:endParaRPr lang="en-US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23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>
          <a:xfrm>
            <a:off x="720000" y="1152000"/>
            <a:ext cx="8075240" cy="576064"/>
          </a:xfrm>
        </p:spPr>
        <p:txBody>
          <a:bodyPr/>
          <a:lstStyle/>
          <a:p>
            <a:r>
              <a:rPr lang="en-US" dirty="0" smtClean="0"/>
              <a:t>Phase Locking Analysis </a:t>
            </a:r>
            <a:r>
              <a:rPr lang="en-US" b="0" dirty="0" smtClean="0"/>
              <a:t>| phase estimation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5536" y="2276872"/>
            <a:ext cx="5184454" cy="1429077"/>
            <a:chOff x="395536" y="2348880"/>
            <a:chExt cx="5184454" cy="142907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646" y="2348880"/>
              <a:ext cx="5038344" cy="142907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16200000">
              <a:off x="181471" y="2850977"/>
              <a:ext cx="612796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LFP (</a:t>
              </a:r>
              <a:r>
                <a:rPr lang="en-US" sz="1200" dirty="0" err="1" smtClean="0">
                  <a:latin typeface="Arial" pitchFamily="34" charset="0"/>
                  <a:cs typeface="Arial" pitchFamily="34" charset="0"/>
                </a:rPr>
                <a:t>uV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)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95537" y="4850821"/>
            <a:ext cx="5182359" cy="1530507"/>
            <a:chOff x="395537" y="4922829"/>
            <a:chExt cx="5182359" cy="153050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4922829"/>
              <a:ext cx="5038344" cy="153050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 rot="16200000">
              <a:off x="308333" y="5148072"/>
              <a:ext cx="35907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Amp.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270663" y="5783756"/>
              <a:ext cx="43441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Phase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95538" y="3573016"/>
            <a:ext cx="5182358" cy="1310746"/>
            <a:chOff x="395538" y="3573016"/>
            <a:chExt cx="5182358" cy="1310746"/>
          </a:xfrm>
        </p:grpSpPr>
        <p:grpSp>
          <p:nvGrpSpPr>
            <p:cNvPr id="20" name="Group 19"/>
            <p:cNvGrpSpPr/>
            <p:nvPr/>
          </p:nvGrpSpPr>
          <p:grpSpPr>
            <a:xfrm>
              <a:off x="395538" y="3573016"/>
              <a:ext cx="5182358" cy="1310746"/>
              <a:chOff x="395538" y="3645024"/>
              <a:chExt cx="5182358" cy="1310746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552" y="3645024"/>
                <a:ext cx="5038344" cy="1310746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 rot="16200000">
                <a:off x="146206" y="4147130"/>
                <a:ext cx="68332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WT (A.U.)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27584" y="3717032"/>
                  <a:ext cx="156959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=14.0,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𝜎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=0.083</m:t>
                        </m:r>
                      </m:oMath>
                    </m:oMathPara>
                  </a14:m>
                  <a:endParaRPr lang="en-US" sz="1400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584" y="3717032"/>
                  <a:ext cx="1569597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502" r="-1946" b="-3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709" y="2276872"/>
            <a:ext cx="3491795" cy="2356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580112" y="4875783"/>
                <a:ext cx="3456383" cy="121751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 lIns="0" tIns="0" rIns="0" bIns="45720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  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𝑊𝑇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𝜎</m:t>
                              </m:r>
                            </m:e>
                          </m:d>
                          <m:r>
                            <m:rPr>
                              <m:brk m:alnAt="2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  </m:t>
                          </m:r>
                        </m:e>
                      </m:groupCh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 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exp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4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≔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Re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Im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400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atan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Im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4875783"/>
                <a:ext cx="3456383" cy="1217513"/>
              </a:xfrm>
              <a:prstGeom prst="rect">
                <a:avLst/>
              </a:prstGeom>
              <a:blipFill rotWithShape="0">
                <a:blip r:embed="rId7"/>
                <a:stretch>
                  <a:fillRect r="-703"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87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611561" y="1700808"/>
                <a:ext cx="4926456" cy="4449154"/>
              </a:xfrm>
            </p:spPr>
            <p:txBody>
              <a:bodyPr/>
              <a:lstStyle/>
              <a:p>
                <a:r>
                  <a:rPr lang="en-US" dirty="0" smtClean="0"/>
                  <a:t>Instantaneous phase difference as a </a:t>
                </a:r>
                <a:r>
                  <a:rPr lang="en-US" i="1" dirty="0" smtClean="0"/>
                  <a:t>time-resolved</a:t>
                </a:r>
                <a:r>
                  <a:rPr lang="en-US" dirty="0" smtClean="0"/>
                  <a:t> measure of correlation between oscillatory signals</a:t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dirty="0" smtClean="0"/>
                  <a:t>Constant phase difference over a period of time </a:t>
                </a:r>
                <a:r>
                  <a:rPr lang="en-US" dirty="0" smtClean="0">
                    <a:sym typeface="Wingdings" panose="05000000000000000000" pitchFamily="2" charset="2"/>
                  </a:rPr>
                  <a:t> </a:t>
                </a:r>
                <a:r>
                  <a:rPr lang="en-US" b="1" dirty="0" smtClean="0">
                    <a:sym typeface="Wingdings" panose="05000000000000000000" pitchFamily="2" charset="2"/>
                  </a:rPr>
                  <a:t>phase locking</a:t>
                </a:r>
                <a:r>
                  <a:rPr lang="en-US" dirty="0" smtClean="0">
                    <a:sym typeface="Wingdings" panose="05000000000000000000" pitchFamily="2" charset="2"/>
                  </a:rPr>
                  <a:t/>
                </a:r>
                <a:br>
                  <a:rPr lang="en-US" dirty="0" smtClean="0">
                    <a:sym typeface="Wingdings" panose="05000000000000000000" pitchFamily="2" charset="2"/>
                  </a:rPr>
                </a:br>
                <a:endParaRPr lang="en-US" dirty="0" smtClean="0">
                  <a:sym typeface="Wingdings" panose="05000000000000000000" pitchFamily="2" charset="2"/>
                </a:endParaRPr>
              </a:p>
              <a:p>
                <a:r>
                  <a:rPr lang="en-US" b="1" dirty="0" smtClean="0">
                    <a:sym typeface="Wingdings" panose="05000000000000000000" pitchFamily="2" charset="2"/>
                  </a:rPr>
                  <a:t>Phase locking value</a:t>
                </a:r>
                <a:r>
                  <a:rPr lang="en-US" dirty="0" smtClean="0">
                    <a:sym typeface="Wingdings" panose="05000000000000000000" pitchFamily="2" charset="2"/>
                  </a:rPr>
                  <a:t> (PLV) for</a:t>
                </a:r>
                <a:br>
                  <a:rPr lang="en-US" dirty="0" smtClean="0">
                    <a:sym typeface="Wingdings" panose="05000000000000000000" pitchFamily="2" charset="2"/>
                  </a:rPr>
                </a:b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1" y="1700808"/>
                <a:ext cx="4926456" cy="4449154"/>
              </a:xfrm>
              <a:blipFill rotWithShape="0">
                <a:blip r:embed="rId2"/>
                <a:stretch>
                  <a:fillRect l="-2599" t="-1781" r="-4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24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>
          <a:xfrm>
            <a:off x="720000" y="1152000"/>
            <a:ext cx="7966800" cy="576064"/>
          </a:xfrm>
        </p:spPr>
        <p:txBody>
          <a:bodyPr/>
          <a:lstStyle/>
          <a:p>
            <a:r>
              <a:rPr lang="en-US" dirty="0" smtClean="0"/>
              <a:t>Phase Locking Analysis</a:t>
            </a:r>
            <a:r>
              <a:rPr lang="en-US" b="0" dirty="0" smtClean="0"/>
              <a:t> | phase locking value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47" y="1628800"/>
            <a:ext cx="2843723" cy="46841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27784" y="6149962"/>
            <a:ext cx="299910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5B82"/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Varela et al. (2001) 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Nat. Rev. 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</a:rPr>
              <a:t>Neurosci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:229–39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43608" y="4941168"/>
                <a:ext cx="4313809" cy="978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𝑃𝐿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00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0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000" i="1" smtClean="0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0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941168"/>
                <a:ext cx="4313809" cy="9782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57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20000" y="1772817"/>
            <a:ext cx="3419952" cy="4104455"/>
          </a:xfrm>
        </p:spPr>
        <p:txBody>
          <a:bodyPr/>
          <a:lstStyle/>
          <a:p>
            <a:r>
              <a:rPr lang="en-US" dirty="0" smtClean="0"/>
              <a:t>Rodriguez et al. (1999), EEG recording from human subjects</a:t>
            </a:r>
            <a:br>
              <a:rPr lang="en-US" dirty="0" smtClean="0"/>
            </a:br>
            <a:r>
              <a:rPr lang="en-US" sz="500" dirty="0" smtClean="0"/>
              <a:t> </a:t>
            </a:r>
            <a:endParaRPr lang="en-US" dirty="0" smtClean="0"/>
          </a:p>
          <a:p>
            <a:r>
              <a:rPr lang="en-US" dirty="0" smtClean="0"/>
              <a:t>Viewing of “Face” and “Nonsense” images</a:t>
            </a:r>
            <a:br>
              <a:rPr lang="en-US" dirty="0" smtClean="0"/>
            </a:br>
            <a:r>
              <a:rPr lang="en-US" sz="500" dirty="0" smtClean="0"/>
              <a:t> </a:t>
            </a:r>
          </a:p>
          <a:p>
            <a:r>
              <a:rPr lang="en-US" dirty="0" smtClean="0"/>
              <a:t>Phase locking analysis over a range of frequencies (20 – 60 Hz)</a:t>
            </a:r>
            <a:br>
              <a:rPr lang="en-US" dirty="0" smtClean="0"/>
            </a:br>
            <a:r>
              <a:rPr lang="en-US" sz="500" dirty="0" smtClean="0"/>
              <a:t> </a:t>
            </a:r>
          </a:p>
          <a:p>
            <a:r>
              <a:rPr lang="en-US" dirty="0" smtClean="0"/>
              <a:t>High PLVs at ~40 Hz only in Face viewing condition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25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>
          <a:xfrm>
            <a:off x="720000" y="1152000"/>
            <a:ext cx="8091346" cy="576064"/>
          </a:xfrm>
        </p:spPr>
        <p:txBody>
          <a:bodyPr/>
          <a:lstStyle/>
          <a:p>
            <a:r>
              <a:rPr lang="en-US" dirty="0" smtClean="0"/>
              <a:t>Phase Locking Analysis</a:t>
            </a:r>
            <a:r>
              <a:rPr lang="en-US" b="0" dirty="0" smtClean="0"/>
              <a:t> | an example application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39" y="1835019"/>
            <a:ext cx="4503007" cy="42582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99548" y="6168414"/>
            <a:ext cx="299910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5B82"/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Varela et al. (2001) 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Nat. Rev. 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</a:rPr>
              <a:t>Neurosci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:229–39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02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20000" y="1700808"/>
            <a:ext cx="8075240" cy="4104455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What is LFP? | LFP origin | oscillations in LFP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Spectral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Analysis</a:t>
            </a:r>
            <a:endParaRPr lang="en-US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Fourier transform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|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ower spectrum | coherency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Phase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Locking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nalysis</a:t>
            </a:r>
            <a:endParaRPr lang="en-US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Hilbert transform |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wavelet transform |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hase locking value</a:t>
            </a:r>
          </a:p>
          <a:p>
            <a:r>
              <a:rPr lang="en-US" b="1" dirty="0" smtClean="0"/>
              <a:t>Spike-LFP </a:t>
            </a:r>
            <a:r>
              <a:rPr lang="en-US" b="1" dirty="0" smtClean="0"/>
              <a:t>Relation</a:t>
            </a:r>
            <a:endParaRPr lang="en-US" b="1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pike triggered average | spike field coherence | period histogram | vector strength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26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66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20000" y="1988840"/>
            <a:ext cx="3563968" cy="4104455"/>
          </a:xfrm>
        </p:spPr>
        <p:txBody>
          <a:bodyPr/>
          <a:lstStyle/>
          <a:p>
            <a:r>
              <a:rPr lang="en-US" dirty="0" err="1" smtClean="0"/>
              <a:t>Montemurro</a:t>
            </a:r>
            <a:r>
              <a:rPr lang="en-US" dirty="0" smtClean="0"/>
              <a:t> et al. (2008), recording from V1 of anesthetized macaques</a:t>
            </a:r>
          </a:p>
          <a:p>
            <a:r>
              <a:rPr lang="en-US" dirty="0" smtClean="0"/>
              <a:t>Repeatedly stimulated with a natural movie</a:t>
            </a:r>
          </a:p>
          <a:p>
            <a:r>
              <a:rPr lang="en-US" dirty="0" smtClean="0"/>
              <a:t>Reliable oscillatory LFP responses across trials</a:t>
            </a:r>
          </a:p>
          <a:p>
            <a:r>
              <a:rPr lang="en-US" dirty="0" smtClean="0"/>
              <a:t>How are spike timings related to the phase of LFP oscillations? How to quantify the relation?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27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>
          <a:xfrm>
            <a:off x="720000" y="1152000"/>
            <a:ext cx="7966800" cy="576064"/>
          </a:xfrm>
        </p:spPr>
        <p:txBody>
          <a:bodyPr/>
          <a:lstStyle/>
          <a:p>
            <a:r>
              <a:rPr lang="en-US" dirty="0" smtClean="0"/>
              <a:t>Spike-LFP Relation</a:t>
            </a:r>
            <a:r>
              <a:rPr lang="en-US" b="0" dirty="0" smtClean="0"/>
              <a:t> | spike-LFP parallel recording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725784"/>
            <a:ext cx="4824536" cy="45835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3648" y="6093296"/>
            <a:ext cx="299910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5B82"/>
              </a:buClr>
            </a:pP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Montemurro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et al. (2008) 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</a:rPr>
              <a:t>Curr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. Biol.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18:375–80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15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139050"/>
            <a:ext cx="5940660" cy="445830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20000" y="1988840"/>
            <a:ext cx="7966800" cy="4104455"/>
          </a:xfrm>
        </p:spPr>
        <p:txBody>
          <a:bodyPr/>
          <a:lstStyle/>
          <a:p>
            <a:r>
              <a:rPr lang="en-US" dirty="0" smtClean="0"/>
              <a:t>Average of LFP segments with spike times as triggers</a:t>
            </a:r>
            <a:br>
              <a:rPr lang="en-US" dirty="0" smtClean="0"/>
            </a:br>
            <a:r>
              <a:rPr lang="en-US" sz="1100" dirty="0" smtClean="0"/>
              <a:t> </a:t>
            </a:r>
            <a:endParaRPr lang="en-US" sz="1100" dirty="0"/>
          </a:p>
          <a:p>
            <a:r>
              <a:rPr lang="en-US" sz="2000" dirty="0" smtClean="0"/>
              <a:t>If spikes prefer a specific</a:t>
            </a:r>
            <a:br>
              <a:rPr lang="en-US" sz="2000" dirty="0" smtClean="0"/>
            </a:br>
            <a:r>
              <a:rPr lang="en-US" sz="2000" dirty="0" smtClean="0"/>
              <a:t>phase of the LFP </a:t>
            </a:r>
            <a:br>
              <a:rPr lang="en-US" sz="2000" dirty="0" smtClean="0"/>
            </a:br>
            <a:r>
              <a:rPr lang="en-US" sz="2000" dirty="0" smtClean="0"/>
              <a:t>oscillation, its oscillatory </a:t>
            </a:r>
            <a:br>
              <a:rPr lang="en-US" sz="2000" dirty="0" smtClean="0"/>
            </a:br>
            <a:r>
              <a:rPr lang="en-US" sz="2000" dirty="0" smtClean="0"/>
              <a:t>waveform would remain </a:t>
            </a:r>
            <a:br>
              <a:rPr lang="en-US" sz="2000" dirty="0" smtClean="0"/>
            </a:br>
            <a:r>
              <a:rPr lang="en-US" sz="2000" dirty="0" smtClean="0"/>
              <a:t>in the average, while</a:t>
            </a:r>
            <a:br>
              <a:rPr lang="en-US" sz="2000" dirty="0" smtClean="0"/>
            </a:br>
            <a:r>
              <a:rPr lang="en-US" sz="2000" dirty="0" smtClean="0"/>
              <a:t>random fluctuations </a:t>
            </a:r>
            <a:br>
              <a:rPr lang="en-US" sz="2000" dirty="0" smtClean="0"/>
            </a:br>
            <a:r>
              <a:rPr lang="en-US" sz="2000" dirty="0" smtClean="0"/>
              <a:t>would be averaged out</a:t>
            </a:r>
            <a:br>
              <a:rPr lang="en-US" sz="2000" dirty="0" smtClean="0"/>
            </a:br>
            <a:r>
              <a:rPr lang="en-US" sz="1050" dirty="0" smtClean="0"/>
              <a:t> </a:t>
            </a:r>
          </a:p>
          <a:p>
            <a:r>
              <a:rPr lang="en-US" sz="2000" dirty="0" smtClean="0"/>
              <a:t>...but, how can one tell if an</a:t>
            </a:r>
            <a:br>
              <a:rPr lang="en-US" sz="2000" dirty="0" smtClean="0"/>
            </a:br>
            <a:r>
              <a:rPr lang="en-US" sz="2000" dirty="0" smtClean="0"/>
              <a:t>obtained</a:t>
            </a:r>
            <a:r>
              <a:rPr lang="en-US" sz="2000" dirty="0"/>
              <a:t> </a:t>
            </a:r>
            <a:r>
              <a:rPr lang="en-US" sz="2000" dirty="0" smtClean="0"/>
              <a:t>STA reflects phase</a:t>
            </a:r>
            <a:br>
              <a:rPr lang="en-US" sz="2000" dirty="0" smtClean="0"/>
            </a:br>
            <a:r>
              <a:rPr lang="en-US" sz="2000" dirty="0" smtClean="0"/>
              <a:t>locking or remaining fluctuations?</a:t>
            </a:r>
            <a:br>
              <a:rPr lang="en-US" sz="2000" dirty="0" smtClean="0"/>
            </a:br>
            <a:r>
              <a:rPr lang="en-US" sz="2000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 need for significance test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28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smtClean="0"/>
              <a:t>Spike-LFP Relation</a:t>
            </a:r>
            <a:r>
              <a:rPr lang="en-US" b="0" dirty="0" smtClean="0"/>
              <a:t> | spike triggered average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5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23051"/>
            <a:ext cx="5674128" cy="425827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Spike time randomization </a:t>
            </a:r>
            <a:r>
              <a:rPr lang="en-US" dirty="0" smtClean="0"/>
              <a:t>for significance test</a:t>
            </a:r>
          </a:p>
          <a:p>
            <a:pPr marL="628650" lvl="1" indent="-288925">
              <a:buFont typeface="+mj-lt"/>
              <a:buAutoNum type="arabicPeriod"/>
            </a:pPr>
            <a:r>
              <a:rPr lang="en-US" dirty="0" smtClean="0"/>
              <a:t>Generate a surrogate</a:t>
            </a:r>
            <a:br>
              <a:rPr lang="en-US" dirty="0" smtClean="0"/>
            </a:br>
            <a:r>
              <a:rPr lang="en-US" dirty="0" smtClean="0"/>
              <a:t>spike data by randomly</a:t>
            </a:r>
            <a:br>
              <a:rPr lang="en-US" dirty="0" smtClean="0"/>
            </a:br>
            <a:r>
              <a:rPr lang="en-US" dirty="0" smtClean="0"/>
              <a:t>shuffling spike times</a:t>
            </a:r>
          </a:p>
          <a:p>
            <a:pPr marL="628650" lvl="1" indent="-288925">
              <a:buFont typeface="+mj-lt"/>
              <a:buAutoNum type="arabicPeriod"/>
            </a:pPr>
            <a:r>
              <a:rPr lang="en-US" dirty="0" smtClean="0"/>
              <a:t>Compute STA using the</a:t>
            </a:r>
            <a:br>
              <a:rPr lang="en-US" dirty="0" smtClean="0"/>
            </a:br>
            <a:r>
              <a:rPr lang="en-US" dirty="0" smtClean="0"/>
              <a:t>surrogate spike data and</a:t>
            </a:r>
            <a:br>
              <a:rPr lang="en-US" dirty="0" smtClean="0"/>
            </a:br>
            <a:r>
              <a:rPr lang="en-US" dirty="0" smtClean="0"/>
              <a:t>the original LFP data</a:t>
            </a:r>
          </a:p>
          <a:p>
            <a:pPr marL="628650" lvl="1" indent="-288925">
              <a:buFont typeface="+mj-lt"/>
              <a:buAutoNum type="arabicPeriod"/>
            </a:pPr>
            <a:r>
              <a:rPr lang="en-US" dirty="0" smtClean="0"/>
              <a:t>Repeat 1 and 2 many</a:t>
            </a:r>
            <a:br>
              <a:rPr lang="en-US" dirty="0" smtClean="0"/>
            </a:br>
            <a:r>
              <a:rPr lang="en-US" dirty="0" smtClean="0"/>
              <a:t>times (typically &gt; 1,000)</a:t>
            </a:r>
          </a:p>
          <a:p>
            <a:pPr marL="628650" lvl="1" indent="-288925">
              <a:buFont typeface="+mj-lt"/>
              <a:buAutoNum type="arabicPeriod"/>
            </a:pPr>
            <a:r>
              <a:rPr lang="en-US" dirty="0" smtClean="0"/>
              <a:t>Compute the </a:t>
            </a:r>
            <a:r>
              <a:rPr lang="en-US" b="1" dirty="0" smtClean="0"/>
              <a:t>distribution</a:t>
            </a:r>
            <a:br>
              <a:rPr lang="en-US" b="1" dirty="0" smtClean="0"/>
            </a:br>
            <a:r>
              <a:rPr lang="en-US" b="1" dirty="0" smtClean="0"/>
              <a:t>of surrogate STAs</a:t>
            </a:r>
            <a:r>
              <a:rPr lang="en-US" dirty="0" smtClean="0"/>
              <a:t>, and</a:t>
            </a:r>
            <a:br>
              <a:rPr lang="en-US" dirty="0" smtClean="0"/>
            </a:br>
            <a:r>
              <a:rPr lang="en-US" dirty="0" smtClean="0"/>
              <a:t>test the significance of</a:t>
            </a:r>
            <a:br>
              <a:rPr lang="en-US" dirty="0" smtClean="0"/>
            </a:br>
            <a:r>
              <a:rPr lang="en-US" dirty="0" smtClean="0"/>
              <a:t>the original STA against it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29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smtClean="0"/>
              <a:t>Spike-LFP Relation</a:t>
            </a:r>
            <a:r>
              <a:rPr lang="en-US" b="0" dirty="0" smtClean="0"/>
              <a:t> | significance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63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20000" y="1988840"/>
            <a:ext cx="4344954" cy="4104455"/>
          </a:xfrm>
        </p:spPr>
        <p:txBody>
          <a:bodyPr/>
          <a:lstStyle/>
          <a:p>
            <a:r>
              <a:rPr lang="en-US" dirty="0" smtClean="0"/>
              <a:t>Local field potential (LFP) is…</a:t>
            </a:r>
          </a:p>
          <a:p>
            <a:pPr lvl="1"/>
            <a:r>
              <a:rPr lang="en-US" dirty="0" smtClean="0"/>
              <a:t>electric potential</a:t>
            </a:r>
            <a:br>
              <a:rPr lang="en-US" dirty="0" smtClean="0"/>
            </a:b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 high temporal resolution</a:t>
            </a:r>
            <a:r>
              <a:rPr lang="en-US" dirty="0" smtClean="0">
                <a:sym typeface="Wingdings" panose="05000000000000000000" pitchFamily="2" charset="2"/>
              </a:rPr>
              <a:t/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sz="1000" dirty="0" smtClean="0">
                <a:sym typeface="Wingdings" panose="05000000000000000000" pitchFamily="2" charset="2"/>
              </a:rPr>
              <a:t> 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/>
              <a:t>measured within the brain using microelectrodes</a:t>
            </a:r>
            <a:br>
              <a:rPr lang="en-US" dirty="0" smtClean="0"/>
            </a:b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 high spatial resolution</a:t>
            </a:r>
            <a:r>
              <a:rPr lang="en-US" dirty="0" smtClean="0">
                <a:sym typeface="Wingdings" panose="05000000000000000000" pitchFamily="2" charset="2"/>
              </a:rPr>
              <a:t/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sz="1000" dirty="0" smtClean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caused (primarily) by excitatory synaptic currents of nearby neurons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 reflection of inputs to the local neuronal circuit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3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>
          <a:xfrm>
            <a:off x="720000" y="1152000"/>
            <a:ext cx="8075240" cy="576064"/>
          </a:xfrm>
        </p:spPr>
        <p:txBody>
          <a:bodyPr/>
          <a:lstStyle/>
          <a:p>
            <a:r>
              <a:rPr lang="en-US" dirty="0" smtClean="0"/>
              <a:t>Introduction</a:t>
            </a:r>
            <a:r>
              <a:rPr lang="en-US" b="0" dirty="0" smtClean="0"/>
              <a:t> | what is local field potential?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954" y="1751938"/>
            <a:ext cx="3730286" cy="43413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6136" y="6106925"/>
            <a:ext cx="299910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5B82"/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Varela et al. (2001) 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Nat. Rev. 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</a:rPr>
              <a:t>Neurosci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:229–39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0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132856"/>
            <a:ext cx="4831169" cy="3871161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20000" y="1988840"/>
            <a:ext cx="3491960" cy="4104455"/>
          </a:xfrm>
        </p:spPr>
        <p:txBody>
          <a:bodyPr/>
          <a:lstStyle/>
          <a:p>
            <a:r>
              <a:rPr lang="en-US" dirty="0" smtClean="0"/>
              <a:t>STA can give a spurious result when the LFP has large power in other frequencies than the one that spikes are related to</a:t>
            </a:r>
            <a:br>
              <a:rPr lang="en-US" dirty="0" smtClean="0"/>
            </a:br>
            <a:r>
              <a:rPr lang="en-US" sz="1000" dirty="0" smtClean="0"/>
              <a:t>  </a:t>
            </a:r>
          </a:p>
          <a:p>
            <a:r>
              <a:rPr lang="en-US" dirty="0" smtClean="0"/>
              <a:t>In such cases, STA needs to be “normalized” by the power in each frequency</a:t>
            </a:r>
            <a:br>
              <a:rPr lang="en-US" dirty="0" smtClean="0"/>
            </a:b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 Spike-field coherence</a:t>
            </a:r>
            <a:b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     (SFC)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30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Spike-LFP Relation</a:t>
            </a:r>
            <a:r>
              <a:rPr lang="en-US" b="0" dirty="0"/>
              <a:t> | </a:t>
            </a:r>
            <a:r>
              <a:rPr lang="en-US" b="0" dirty="0" smtClean="0"/>
              <a:t>spike-field coherence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44208" y="6043754"/>
            <a:ext cx="266429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5B82"/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Fries et al. (2002) 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J. 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</a:rPr>
              <a:t>Neurosci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22:3739-54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61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20000" y="1772816"/>
            <a:ext cx="4644088" cy="4104455"/>
          </a:xfrm>
        </p:spPr>
        <p:txBody>
          <a:bodyPr/>
          <a:lstStyle/>
          <a:p>
            <a:r>
              <a:rPr lang="en-US" dirty="0" smtClean="0"/>
              <a:t>SFC is...</a:t>
            </a:r>
          </a:p>
          <a:p>
            <a:pPr lvl="1"/>
            <a:r>
              <a:rPr lang="en-US" dirty="0" smtClean="0"/>
              <a:t>defined as </a:t>
            </a:r>
            <a:r>
              <a:rPr lang="en-US" b="1" dirty="0" smtClean="0"/>
              <a:t>the power spectrum of STA divided by the power spectrum of the LFP</a:t>
            </a:r>
          </a:p>
          <a:p>
            <a:pPr lvl="1"/>
            <a:r>
              <a:rPr lang="en-US" dirty="0" smtClean="0"/>
              <a:t>a measure in the frequency domain</a:t>
            </a:r>
          </a:p>
          <a:p>
            <a:pPr lvl="1"/>
            <a:r>
              <a:rPr lang="en-US" dirty="0" smtClean="0"/>
              <a:t>a normalized measure taking a value between 0 and 1 for each frequency </a:t>
            </a:r>
            <a:r>
              <a:rPr lang="en-US" sz="1800" dirty="0" smtClean="0"/>
              <a:t>(0: independence; 1: perfect coherence)</a:t>
            </a:r>
          </a:p>
          <a:p>
            <a:pPr lvl="1"/>
            <a:r>
              <a:rPr lang="en-US" dirty="0" smtClean="0"/>
              <a:t>actually coherency between spike train and LFP </a:t>
            </a:r>
            <a:r>
              <a:rPr lang="en-US" sz="1800" dirty="0" smtClean="0"/>
              <a:t>(with spike train represented as sum of delta peaks)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31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Spike-LFP Relation</a:t>
            </a:r>
            <a:r>
              <a:rPr lang="en-US" b="0" dirty="0"/>
              <a:t> | spike-field coherence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25424" y="6196662"/>
            <a:ext cx="271107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5B82"/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Fries et al. (2002) 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J. 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</a:rPr>
              <a:t>Neurosci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22:3739-54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364088" y="1832951"/>
            <a:ext cx="3519585" cy="4404361"/>
            <a:chOff x="5364088" y="1904959"/>
            <a:chExt cx="3519585" cy="44043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1904959"/>
              <a:ext cx="3519585" cy="440436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674536" y="2060268"/>
              <a:ext cx="34573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STA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89292" y="2060268"/>
              <a:ext cx="98716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PSD of STA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46087" y="4221088"/>
              <a:ext cx="98716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PSD of LFP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25223" y="4222514"/>
              <a:ext cx="4232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SFC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844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Chalk et al. (2010), recording from V1 and V4 of awake behaving macaques</a:t>
            </a:r>
          </a:p>
          <a:p>
            <a:r>
              <a:rPr lang="en-US" sz="2000" dirty="0" smtClean="0"/>
              <a:t>SFC reflects attentional state of the animal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32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Spike-LFP Relation</a:t>
            </a:r>
            <a:r>
              <a:rPr lang="en-US" b="0" dirty="0"/>
              <a:t> | </a:t>
            </a:r>
            <a:r>
              <a:rPr lang="en-US" b="0" dirty="0" smtClean="0"/>
              <a:t>an example application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27" y="3501008"/>
            <a:ext cx="3877949" cy="24790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284984"/>
            <a:ext cx="4692318" cy="30538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1560" y="6093296"/>
            <a:ext cx="271107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5B82"/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Chalk et al. (2010) 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Neuron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66:114-25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2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20000" y="1988840"/>
            <a:ext cx="3491960" cy="4104455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hase extraction enables characterization of spike-LFP relation with a fine temporal resolution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What phase do spikes prefer?</a:t>
            </a:r>
            <a:br>
              <a:rPr lang="en-US" dirty="0" smtClean="0"/>
            </a:br>
            <a:r>
              <a:rPr lang="en-US" dirty="0" smtClean="0"/>
              <a:t>How are spike times distributed across phases within a cycle?</a:t>
            </a:r>
            <a:br>
              <a:rPr lang="en-US" dirty="0" smtClean="0"/>
            </a:b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 period histogram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33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Spike-LFP Relation</a:t>
            </a:r>
            <a:r>
              <a:rPr lang="en-US" b="0" dirty="0"/>
              <a:t> | </a:t>
            </a:r>
            <a:r>
              <a:rPr lang="en-US" b="0" dirty="0" smtClean="0"/>
              <a:t>phase locking analysis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725784"/>
            <a:ext cx="4824536" cy="45835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3648" y="6093296"/>
            <a:ext cx="299910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5B82"/>
              </a:buClr>
            </a:pP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Montemurro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et al. (2008) 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</a:rPr>
              <a:t>Curr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. Biol.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18:375–80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17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41" y="4073491"/>
            <a:ext cx="4692318" cy="2143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Simultaneously recorded LFP and spikes</a:t>
                </a:r>
              </a:p>
              <a:p>
                <a:pPr lvl="1"/>
                <a:r>
                  <a:rPr lang="en-US" dirty="0" smtClean="0"/>
                  <a:t>LFP: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/>
                  <a:t>spike times: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Phases at spike times: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dirty="0" smtClean="0"/>
                  <a:t>Histogram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called </a:t>
                </a:r>
                <a:r>
                  <a:rPr lang="en-US" b="1" dirty="0" smtClean="0"/>
                  <a:t>period histogram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85" t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34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Spike-LFP Relation</a:t>
            </a:r>
            <a:r>
              <a:rPr lang="en-US" b="0" dirty="0"/>
              <a:t> | period histogram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96136" y="6052646"/>
            <a:ext cx="299910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5B82"/>
              </a:buClr>
            </a:pP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Denker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et al. (2011) 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</a:rPr>
              <a:t>Cereb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. Cortex  21:2681-95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47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 strength (or mean vector length):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500" dirty="0" smtClean="0"/>
              <a:t> </a:t>
            </a:r>
            <a:endParaRPr lang="en-US" dirty="0" smtClean="0"/>
          </a:p>
          <a:p>
            <a:pPr lvl="1"/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c.f. (LFP-to-LFP) phase locking value</a:t>
            </a:r>
            <a:b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Quantifies the degree of spike-to-LFP phase locking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35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Spike-LFP Relation</a:t>
            </a:r>
            <a:r>
              <a:rPr lang="en-US" b="0" dirty="0"/>
              <a:t> | </a:t>
            </a:r>
            <a:r>
              <a:rPr lang="en-US" b="0" dirty="0" smtClean="0"/>
              <a:t>vector strength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38764" y="2378775"/>
                <a:ext cx="2917978" cy="978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𝑅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0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b="0" i="1" smtClean="0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0" i="1" smtClean="0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0" i="1" smtClean="0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 smtClean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764" y="2378775"/>
                <a:ext cx="2917978" cy="97821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38764" y="3717032"/>
                <a:ext cx="3454727" cy="7825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𝑃𝐿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𝑥𝑦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600" i="1" smtClean="0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)−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1600" i="1" smtClean="0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 smtClean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764" y="3717032"/>
                <a:ext cx="3454727" cy="7825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14522" y="5395282"/>
                <a:ext cx="335380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=1 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       </m:t>
                        </m:r>
                      </m:e>
                    </m:groupChr>
                  </m:oMath>
                </a14:m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  perfect phase locking</a:t>
                </a:r>
                <a:endParaRPr lang="en-US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>
                  <a:buClr>
                    <a:srgbClr val="005B82"/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=0 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cs typeface="Arial" pitchFamily="34" charset="0"/>
                          </a:rPr>
                          <m:t>       </m:t>
                        </m:r>
                      </m:e>
                    </m:groupChr>
                  </m:oMath>
                </a14:m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  independence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522" y="5395282"/>
                <a:ext cx="3353803" cy="553998"/>
              </a:xfrm>
              <a:prstGeom prst="rect">
                <a:avLst/>
              </a:prstGeom>
              <a:blipFill rotWithShape="0">
                <a:blip r:embed="rId4"/>
                <a:stretch>
                  <a:fillRect l="-2545" t="-14286" r="-3636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92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 smtClean="0"/>
                  <a:t>Denker et al. (2011), recording from M1 of awake behaving macaques</a:t>
                </a:r>
                <a:r>
                  <a:rPr lang="en-US" dirty="0"/>
                  <a:t> </a:t>
                </a:r>
                <a:r>
                  <a:rPr lang="en-US" dirty="0" smtClean="0"/>
                  <a:t>(</a:t>
                </a:r>
                <a:r>
                  <a:rPr lang="en-US" sz="1800" dirty="0"/>
                  <a:t>n</a:t>
                </a:r>
                <a:r>
                  <a:rPr lang="en-US" sz="1800" dirty="0" smtClean="0"/>
                  <a:t>ote: circular std. dev.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func>
                      </m:e>
                    </m:rad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34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36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smtClean="0"/>
              <a:t>Spike-LFP Relation</a:t>
            </a:r>
            <a:r>
              <a:rPr lang="en-US" b="0" dirty="0" smtClean="0"/>
              <a:t> | an example application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13" y="2830145"/>
            <a:ext cx="4184519" cy="35192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70" y="2681319"/>
            <a:ext cx="4059559" cy="14963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000" y="4180439"/>
            <a:ext cx="3041416" cy="19751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40152" y="6196662"/>
            <a:ext cx="299910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5B82"/>
              </a:buClr>
            </a:pP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Denker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et al. (2011) 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</a:rPr>
              <a:t>Cereb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. Cortex  21:2681-95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41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20000" y="1700808"/>
            <a:ext cx="8075240" cy="4104455"/>
          </a:xfrm>
        </p:spPr>
        <p:txBody>
          <a:bodyPr/>
          <a:lstStyle/>
          <a:p>
            <a:r>
              <a:rPr lang="en-US" b="1" dirty="0" smtClean="0"/>
              <a:t>Introduction</a:t>
            </a:r>
          </a:p>
          <a:p>
            <a:pPr lvl="1"/>
            <a:r>
              <a:rPr lang="en-US" dirty="0" smtClean="0"/>
              <a:t>What is LFP? | LFP origin | oscillations in LFP</a:t>
            </a:r>
          </a:p>
          <a:p>
            <a:r>
              <a:rPr lang="en-US" b="1" dirty="0" smtClean="0"/>
              <a:t>Spectral </a:t>
            </a:r>
            <a:r>
              <a:rPr lang="en-US" b="1" dirty="0" smtClean="0"/>
              <a:t>Analysis</a:t>
            </a:r>
            <a:endParaRPr lang="en-US" b="1" dirty="0" smtClean="0"/>
          </a:p>
          <a:p>
            <a:pPr lvl="1"/>
            <a:r>
              <a:rPr lang="en-US" dirty="0" smtClean="0"/>
              <a:t>Fourier transform</a:t>
            </a:r>
            <a:r>
              <a:rPr lang="en-US" dirty="0"/>
              <a:t> |</a:t>
            </a:r>
            <a:r>
              <a:rPr lang="en-US" dirty="0" smtClean="0"/>
              <a:t> </a:t>
            </a:r>
            <a:r>
              <a:rPr lang="en-US" dirty="0"/>
              <a:t>p</a:t>
            </a:r>
            <a:r>
              <a:rPr lang="en-US" dirty="0" smtClean="0"/>
              <a:t>ower spectrum | coherency</a:t>
            </a:r>
          </a:p>
          <a:p>
            <a:r>
              <a:rPr lang="en-US" b="1" dirty="0" smtClean="0"/>
              <a:t>Phase </a:t>
            </a:r>
            <a:r>
              <a:rPr lang="en-US" b="1" dirty="0" smtClean="0"/>
              <a:t>Locking </a:t>
            </a:r>
            <a:r>
              <a:rPr lang="en-US" b="1" dirty="0"/>
              <a:t>A</a:t>
            </a:r>
            <a:r>
              <a:rPr lang="en-US" b="1" dirty="0" smtClean="0"/>
              <a:t>nalysis</a:t>
            </a:r>
            <a:endParaRPr lang="en-US" b="1" dirty="0" smtClean="0"/>
          </a:p>
          <a:p>
            <a:pPr lvl="1"/>
            <a:r>
              <a:rPr lang="en-US" dirty="0" smtClean="0"/>
              <a:t>Hilbert transform |</a:t>
            </a:r>
            <a:r>
              <a:rPr lang="en-US" dirty="0"/>
              <a:t> </a:t>
            </a:r>
            <a:r>
              <a:rPr lang="en-US" dirty="0" smtClean="0"/>
              <a:t>wavelet transform | </a:t>
            </a:r>
            <a:r>
              <a:rPr lang="en-US" dirty="0"/>
              <a:t>p</a:t>
            </a:r>
            <a:r>
              <a:rPr lang="en-US" dirty="0" smtClean="0"/>
              <a:t>hase locking value</a:t>
            </a:r>
          </a:p>
          <a:p>
            <a:r>
              <a:rPr lang="en-US" b="1" dirty="0" smtClean="0"/>
              <a:t>Spike-LFP </a:t>
            </a:r>
            <a:r>
              <a:rPr lang="en-US" b="1" dirty="0" smtClean="0"/>
              <a:t>Relation</a:t>
            </a:r>
            <a:endParaRPr lang="en-US" b="1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pike triggered average | spike field coherence | period histogram | vector strength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37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62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Analysis of oscillatory response activities</a:t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b="1" dirty="0" smtClean="0"/>
              <a:t>Phase-amplitude coupling</a:t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b="1" dirty="0" smtClean="0"/>
              <a:t>Time-resolved spike-to-LFP phase locking analysis</a:t>
            </a:r>
          </a:p>
          <a:p>
            <a:endParaRPr lang="en-US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38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smtClean="0"/>
              <a:t>Advanced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413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20000" y="1844824"/>
            <a:ext cx="8075240" cy="4104455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Additive response</a:t>
            </a:r>
            <a:endParaRPr lang="en-US" dirty="0" smtClean="0"/>
          </a:p>
          <a:p>
            <a:r>
              <a:rPr lang="en-US" b="1" dirty="0" smtClean="0">
                <a:solidFill>
                  <a:schemeClr val="accent2"/>
                </a:solidFill>
              </a:rPr>
              <a:t>Phase resetting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39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>
          <a:xfrm>
            <a:off x="720000" y="1152000"/>
            <a:ext cx="7966800" cy="576064"/>
          </a:xfrm>
        </p:spPr>
        <p:txBody>
          <a:bodyPr/>
          <a:lstStyle/>
          <a:p>
            <a:r>
              <a:rPr lang="en-US" dirty="0" smtClean="0"/>
              <a:t>Analysis of Response </a:t>
            </a:r>
            <a:r>
              <a:rPr lang="en-US" b="0" dirty="0" smtClean="0"/>
              <a:t>| response types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57620" y="6165304"/>
            <a:ext cx="3710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Mazaheri and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Jensen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(2010) 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Front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. Hum.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</a:rPr>
              <a:t>Neurosci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4:177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68675" y="1844824"/>
            <a:ext cx="252793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buClr>
                <a:srgbClr val="005B82"/>
              </a:buClr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: amplitude increase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4034" y="2226350"/>
            <a:ext cx="488435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buClr>
                <a:srgbClr val="005B82"/>
              </a:buClr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: no amplitude change, but phase reset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043608" y="2708920"/>
            <a:ext cx="6783235" cy="3482680"/>
            <a:chOff x="1619672" y="2780928"/>
            <a:chExt cx="6783235" cy="3482680"/>
          </a:xfrm>
        </p:grpSpPr>
        <p:pic>
          <p:nvPicPr>
            <p:cNvPr id="7" name="Picture 2" descr="http://c431376.r76.cf2.rackcdn.com/1962/fnhum-04-00177-HTML/image_m/fnhum-04-00177-g00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2807224"/>
              <a:ext cx="5343075" cy="331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3611880" y="2780928"/>
              <a:ext cx="1680200" cy="288032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53200" y="2780928"/>
              <a:ext cx="1403176" cy="2880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635896" y="3138448"/>
              <a:ext cx="3606152" cy="3125160"/>
              <a:chOff x="3635896" y="3210456"/>
              <a:chExt cx="3606152" cy="312516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7242048" y="3210456"/>
                <a:ext cx="0" cy="312516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Group 11"/>
              <p:cNvGrpSpPr/>
              <p:nvPr/>
            </p:nvGrpSpPr>
            <p:grpSpPr>
              <a:xfrm>
                <a:off x="3635896" y="3210456"/>
                <a:ext cx="288032" cy="3125160"/>
                <a:chOff x="3635896" y="3210456"/>
                <a:chExt cx="288032" cy="3125160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>
                  <a:off x="3923928" y="3210456"/>
                  <a:ext cx="0" cy="312516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/>
                <p:cNvSpPr txBox="1"/>
                <p:nvPr/>
              </p:nvSpPr>
              <p:spPr>
                <a:xfrm rot="16200000">
                  <a:off x="3169170" y="4357302"/>
                  <a:ext cx="114889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>
                    <a:buClr>
                      <a:srgbClr val="005B82"/>
                    </a:buClr>
                  </a:pPr>
                  <a:r>
                    <a:rPr lang="en-US" sz="1400" b="1" dirty="0" smtClean="0">
                      <a:solidFill>
                        <a:schemeClr val="accent1"/>
                      </a:solidFill>
                      <a:latin typeface="Arial" pitchFamily="34" charset="0"/>
                      <a:cs typeface="Arial" pitchFamily="34" charset="0"/>
                    </a:rPr>
                    <a:t>Trigger event</a:t>
                  </a:r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1619672" y="5618560"/>
              <a:ext cx="6768752" cy="584775"/>
              <a:chOff x="1619672" y="5690568"/>
              <a:chExt cx="6768752" cy="58477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3059832" y="5759552"/>
                <a:ext cx="2448272" cy="504056"/>
              </a:xfrm>
              <a:prstGeom prst="rect">
                <a:avLst/>
              </a:prstGeom>
              <a:solidFill>
                <a:schemeClr val="accent6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940152" y="5759552"/>
                <a:ext cx="2448272" cy="504056"/>
              </a:xfrm>
              <a:prstGeom prst="rect">
                <a:avLst/>
              </a:prstGeom>
              <a:solidFill>
                <a:schemeClr val="accent6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619672" y="5690568"/>
                <a:ext cx="147056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chemeClr val="accent6"/>
                    </a:solidFill>
                  </a:rPr>
                  <a:t>Event triggered average</a:t>
                </a:r>
                <a:endParaRPr lang="en-US" sz="1600" b="1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699792" y="3356992"/>
              <a:ext cx="288032" cy="2016224"/>
              <a:chOff x="2699792" y="3356992"/>
              <a:chExt cx="288032" cy="2016224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2987824" y="3356992"/>
                <a:ext cx="0" cy="2016224"/>
              </a:xfrm>
              <a:prstGeom prst="line">
                <a:avLst/>
              </a:prstGeom>
              <a:ln w="3175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 rot="16200000">
                <a:off x="2233066" y="4257382"/>
                <a:ext cx="11488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buClr>
                    <a:srgbClr val="005B82"/>
                  </a:buClr>
                </a:pPr>
                <a:r>
                  <a:rPr lang="en-US" sz="1400" b="1" dirty="0" smtClean="0">
                    <a:latin typeface="Arial" pitchFamily="34" charset="0"/>
                    <a:cs typeface="Arial" pitchFamily="34" charset="0"/>
                  </a:rPr>
                  <a:t>Trials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788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LFP is the low-pass filtered </a:t>
            </a:r>
            <a:r>
              <a:rPr lang="en-US" dirty="0" smtClean="0"/>
              <a:t>voltage signal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4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b="0" dirty="0" smtClean="0"/>
              <a:t> | how to obtain the LFP?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03" y="2601439"/>
            <a:ext cx="3020539" cy="36110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196" y="2834604"/>
            <a:ext cx="4622292" cy="318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3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808107"/>
            <a:ext cx="3600400" cy="4429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20000" y="1988840"/>
            <a:ext cx="4788104" cy="4104455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Evoked response</a:t>
            </a:r>
            <a:r>
              <a:rPr lang="en-US" dirty="0" smtClean="0"/>
              <a:t>: fixed latency</a:t>
            </a:r>
            <a:br>
              <a:rPr lang="en-US" dirty="0" smtClean="0"/>
            </a:br>
            <a:r>
              <a:rPr lang="en-US" dirty="0" smtClean="0">
                <a:sym typeface="Wingdings" pitchFamily="2" charset="2"/>
              </a:rPr>
              <a:t> phase coherence across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>     trials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/>
            </a:r>
            <a:br>
              <a:rPr lang="en-US" dirty="0" smtClean="0">
                <a:sym typeface="Wingdings" pitchFamily="2" charset="2"/>
              </a:rPr>
            </a:br>
            <a:endParaRPr lang="en-US" dirty="0" smtClean="0"/>
          </a:p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Induced response</a:t>
            </a:r>
            <a:r>
              <a:rPr lang="en-US" dirty="0" smtClean="0"/>
              <a:t>: jitter in latency</a:t>
            </a:r>
            <a:br>
              <a:rPr lang="en-US" dirty="0" smtClean="0"/>
            </a:br>
            <a:r>
              <a:rPr lang="en-US" dirty="0" smtClean="0">
                <a:sym typeface="Wingdings" pitchFamily="2" charset="2"/>
              </a:rPr>
              <a:t> no phase coherence across 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>     trials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40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>
          <a:xfrm>
            <a:off x="720000" y="1152000"/>
            <a:ext cx="7966800" cy="576064"/>
          </a:xfrm>
        </p:spPr>
        <p:txBody>
          <a:bodyPr/>
          <a:lstStyle/>
          <a:p>
            <a:r>
              <a:rPr lang="en-US" dirty="0" smtClean="0"/>
              <a:t>Analysis of Response </a:t>
            </a:r>
            <a:r>
              <a:rPr lang="en-US" b="0" dirty="0"/>
              <a:t>| response types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31640" y="5949280"/>
            <a:ext cx="4608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Tallon-Baudry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and Bertrand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(1999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Trend </a:t>
            </a:r>
            <a:r>
              <a:rPr lang="en-US" sz="1400" i="1" dirty="0" err="1" smtClean="0">
                <a:solidFill>
                  <a:schemeClr val="bg1">
                    <a:lumMod val="50000"/>
                  </a:schemeClr>
                </a:solidFill>
              </a:rPr>
              <a:t>Cogn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i="1" dirty="0" err="1" smtClean="0">
                <a:solidFill>
                  <a:schemeClr val="bg1">
                    <a:lumMod val="50000"/>
                  </a:schemeClr>
                </a:solidFill>
              </a:rPr>
              <a:t>Sci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3:151-162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04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41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>
          <a:xfrm>
            <a:off x="720000" y="1152000"/>
            <a:ext cx="7966800" cy="576064"/>
          </a:xfrm>
        </p:spPr>
        <p:txBody>
          <a:bodyPr/>
          <a:lstStyle/>
          <a:p>
            <a:r>
              <a:rPr lang="en-US" dirty="0"/>
              <a:t>Analysis of Response </a:t>
            </a:r>
            <a:r>
              <a:rPr lang="en-US" b="0" dirty="0" smtClean="0"/>
              <a:t>| </a:t>
            </a:r>
            <a:r>
              <a:rPr lang="en-US" b="0" dirty="0"/>
              <a:t>response types </a:t>
            </a: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1902881"/>
              </p:ext>
            </p:extLst>
          </p:nvPr>
        </p:nvGraphicFramePr>
        <p:xfrm>
          <a:off x="899592" y="2060848"/>
          <a:ext cx="7776866" cy="3672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/>
                <a:gridCol w="1440160"/>
                <a:gridCol w="2412269"/>
                <a:gridCol w="2412269"/>
              </a:tblGrid>
              <a:tr h="91810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Response</a:t>
                      </a:r>
                      <a:r>
                        <a:rPr lang="en-US" sz="2400" b="1" baseline="0" dirty="0" smtClean="0">
                          <a:solidFill>
                            <a:schemeClr val="tx1"/>
                          </a:solidFill>
                        </a:rPr>
                        <a:t> type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Amplitude</a:t>
                      </a:r>
                      <a:b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Increase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Phase</a:t>
                      </a:r>
                      <a:br>
                        <a:rPr lang="en-US" sz="24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coherence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1810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accent2"/>
                          </a:solidFill>
                        </a:rPr>
                        <a:t>Phase</a:t>
                      </a:r>
                      <a:r>
                        <a:rPr lang="en-US" sz="2800" b="1" baseline="0" dirty="0" smtClean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800" b="1" dirty="0" smtClean="0">
                          <a:solidFill>
                            <a:schemeClr val="accent2"/>
                          </a:solidFill>
                        </a:rPr>
                        <a:t>resetting</a:t>
                      </a:r>
                      <a:endParaRPr lang="en-US" sz="28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</a:t>
                      </a:r>
                      <a:endParaRPr lang="en-US" sz="3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36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1810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Additive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solidFill>
                            <a:schemeClr val="tx2"/>
                          </a:solidFill>
                        </a:rPr>
                        <a:t>Evoked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3600" b="0" dirty="0" smtClean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3600" b="0" dirty="0" smtClean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18103">
                <a:tc vMerge="1"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Induced</a:t>
                      </a:r>
                      <a:endParaRPr lang="en-US" sz="2800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3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</a:t>
                      </a:r>
                      <a:endParaRPr lang="en-US" sz="3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51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42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>
          <a:xfrm>
            <a:off x="720000" y="1152000"/>
            <a:ext cx="8028464" cy="576064"/>
          </a:xfrm>
        </p:spPr>
        <p:txBody>
          <a:bodyPr/>
          <a:lstStyle/>
          <a:p>
            <a:r>
              <a:rPr lang="en-US" dirty="0"/>
              <a:t>Analysis of Response </a:t>
            </a:r>
            <a:r>
              <a:rPr lang="en-US" b="0" dirty="0" smtClean="0"/>
              <a:t>| coherence measure</a:t>
            </a: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53" y="1772816"/>
            <a:ext cx="6530094" cy="445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36096" y="5229200"/>
                <a:ext cx="3386440" cy="112114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45720" tIns="45720" rIns="45720" bIns="4572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:r>
                  <a:rPr lang="en-US" sz="1600" b="1" dirty="0" smtClean="0">
                    <a:cs typeface="Arial" pitchFamily="34" charset="0"/>
                  </a:rPr>
                  <a:t>Inter-trial phase coherence (IPC)</a:t>
                </a:r>
              </a:p>
              <a:p>
                <a:pPr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IPC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≔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: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#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trials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229200"/>
                <a:ext cx="3386440" cy="1121141"/>
              </a:xfrm>
              <a:prstGeom prst="rect">
                <a:avLst/>
              </a:prstGeom>
              <a:blipFill rotWithShape="0">
                <a:blip r:embed="rId3"/>
                <a:stretch>
                  <a:fillRect l="-2154" t="-1075"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26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43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>
          <a:xfrm>
            <a:off x="720000" y="1152000"/>
            <a:ext cx="8028464" cy="576064"/>
          </a:xfrm>
        </p:spPr>
        <p:txBody>
          <a:bodyPr/>
          <a:lstStyle/>
          <a:p>
            <a:r>
              <a:rPr lang="en-US" dirty="0"/>
              <a:t>Analysis of Response </a:t>
            </a:r>
            <a:r>
              <a:rPr lang="en-US" b="0" dirty="0" smtClean="0"/>
              <a:t>| </a:t>
            </a:r>
            <a:r>
              <a:rPr lang="en-US" b="0" dirty="0"/>
              <a:t>coherence measure</a:t>
            </a: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54" y="1772816"/>
            <a:ext cx="6530093" cy="445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436096" y="5229200"/>
                <a:ext cx="3393750" cy="112114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45720" tIns="45720" rIns="45720" bIns="4572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:r>
                  <a:rPr lang="en-US" sz="1600" b="1" dirty="0" smtClean="0">
                    <a:cs typeface="Arial" pitchFamily="34" charset="0"/>
                  </a:rPr>
                  <a:t>Inter-trial phase coherence (IPC)</a:t>
                </a:r>
              </a:p>
              <a:p>
                <a:pPr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IPC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≔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: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#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trials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229200"/>
                <a:ext cx="3393750" cy="1121141"/>
              </a:xfrm>
              <a:prstGeom prst="rect">
                <a:avLst/>
              </a:prstGeom>
              <a:blipFill rotWithShape="0">
                <a:blip r:embed="rId3"/>
                <a:stretch>
                  <a:fillRect l="-2151" t="-1075"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49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7105D-0A93-43ED-8F9F-CFA9AB380910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44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Analysis of Response </a:t>
            </a:r>
            <a:r>
              <a:rPr lang="en-US" b="0" dirty="0" smtClean="0"/>
              <a:t>| example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3189881"/>
            <a:ext cx="3715121" cy="232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20000" y="1844824"/>
            <a:ext cx="8075240" cy="4104455"/>
          </a:xfrm>
        </p:spPr>
        <p:txBody>
          <a:bodyPr/>
          <a:lstStyle/>
          <a:p>
            <a:r>
              <a:rPr lang="en-US" dirty="0" smtClean="0"/>
              <a:t>Eye </a:t>
            </a:r>
            <a:r>
              <a:rPr lang="en-US" dirty="0" smtClean="0">
                <a:latin typeface="+mj-lt"/>
              </a:rPr>
              <a:t>movement</a:t>
            </a:r>
            <a:r>
              <a:rPr lang="en-US" dirty="0" smtClean="0"/>
              <a:t> related LFP modulation in macaque V1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4283968" y="2276872"/>
            <a:ext cx="4464496" cy="4032448"/>
            <a:chOff x="4283968" y="2276872"/>
            <a:chExt cx="4464496" cy="403244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7851" y="2276872"/>
              <a:ext cx="3230613" cy="187741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427984" y="2926105"/>
              <a:ext cx="100811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buClr>
                  <a:srgbClr val="005B82"/>
                </a:buClr>
              </a:pPr>
              <a:r>
                <a:rPr lang="en-US" sz="1600" b="1" dirty="0" smtClean="0">
                  <a:latin typeface="+mj-lt"/>
                  <a:cs typeface="Arial" pitchFamily="34" charset="0"/>
                </a:rPr>
                <a:t>Amplitude</a:t>
              </a:r>
              <a:br>
                <a:rPr lang="en-US" sz="1600" b="1" dirty="0" smtClean="0">
                  <a:latin typeface="+mj-lt"/>
                  <a:cs typeface="Arial" pitchFamily="34" charset="0"/>
                </a:rPr>
              </a:br>
              <a:r>
                <a:rPr lang="en-US" sz="1600" b="1" dirty="0" smtClean="0">
                  <a:latin typeface="+mj-lt"/>
                  <a:cs typeface="Arial" pitchFamily="34" charset="0"/>
                </a:rPr>
                <a:t>modulation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517851" y="4221979"/>
              <a:ext cx="3230613" cy="2087341"/>
              <a:chOff x="4355976" y="4221979"/>
              <a:chExt cx="3230613" cy="20873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220072" y="6124654"/>
                <a:ext cx="208823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buClr>
                    <a:srgbClr val="005B82"/>
                  </a:buClr>
                </a:pPr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Time from saccade onset (</a:t>
                </a:r>
                <a:r>
                  <a:rPr lang="en-US" sz="1200" dirty="0" err="1" smtClean="0">
                    <a:latin typeface="Arial" pitchFamily="34" charset="0"/>
                    <a:cs typeface="Arial" pitchFamily="34" charset="0"/>
                  </a:rPr>
                  <a:t>ms</a:t>
                </a:r>
                <a:r>
                  <a:rPr lang="en-US" sz="1200" dirty="0" smtClean="0">
                    <a:latin typeface="Arial" pitchFamily="34" charset="0"/>
                    <a:cs typeface="Arial" pitchFamily="34" charset="0"/>
                  </a:rPr>
                  <a:t>)</a:t>
                </a: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5976" y="4221979"/>
                <a:ext cx="3230613" cy="1871317"/>
              </a:xfrm>
              <a:prstGeom prst="rect">
                <a:avLst/>
              </a:prstGeom>
            </p:spPr>
          </p:pic>
        </p:grpSp>
        <p:sp>
          <p:nvSpPr>
            <p:cNvPr id="17" name="TextBox 16"/>
            <p:cNvSpPr txBox="1"/>
            <p:nvPr/>
          </p:nvSpPr>
          <p:spPr>
            <a:xfrm>
              <a:off x="4283968" y="4725144"/>
              <a:ext cx="1152128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buClr>
                  <a:srgbClr val="005B82"/>
                </a:buClr>
              </a:pPr>
              <a:r>
                <a:rPr lang="en-US" sz="1600" b="1" dirty="0" smtClean="0">
                  <a:latin typeface="+mj-lt"/>
                  <a:cs typeface="Arial" pitchFamily="34" charset="0"/>
                </a:rPr>
                <a:t>Inter-saccade phase</a:t>
              </a:r>
            </a:p>
            <a:p>
              <a:pPr algn="ctr">
                <a:buClr>
                  <a:srgbClr val="005B82"/>
                </a:buClr>
              </a:pPr>
              <a:r>
                <a:rPr lang="en-US" sz="1600" b="1" dirty="0" smtClean="0">
                  <a:latin typeface="+mj-lt"/>
                  <a:cs typeface="Arial" pitchFamily="34" charset="0"/>
                </a:rPr>
                <a:t>coherence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7544" y="2836374"/>
            <a:ext cx="2473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Event triggered average</a:t>
            </a:r>
            <a:endParaRPr lang="en-US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915816" y="6124654"/>
            <a:ext cx="28286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5B82"/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Ito et al. (2013) 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Front. Syst. 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Neurosci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7:1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546686" y="3444224"/>
            <a:ext cx="4140114" cy="2217343"/>
            <a:chOff x="4546686" y="3444224"/>
            <a:chExt cx="4140114" cy="2217343"/>
          </a:xfrm>
        </p:grpSpPr>
        <p:sp>
          <p:nvSpPr>
            <p:cNvPr id="19" name="Rectangle 18"/>
            <p:cNvSpPr/>
            <p:nvPr/>
          </p:nvSpPr>
          <p:spPr>
            <a:xfrm>
              <a:off x="6012160" y="3444224"/>
              <a:ext cx="2667000" cy="288032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46686" y="3462052"/>
              <a:ext cx="1424429" cy="2523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none" lIns="45720" tIns="18288" rIns="45720" bIns="18288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b="1" dirty="0" smtClean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Phase resetting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19800" y="5373535"/>
              <a:ext cx="2667000" cy="288032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46686" y="5391363"/>
              <a:ext cx="1424429" cy="2523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none" lIns="45720" tIns="18288" rIns="45720" bIns="18288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b="1" dirty="0" smtClean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Phase resetting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517832" y="2780928"/>
            <a:ext cx="4168968" cy="2592288"/>
            <a:chOff x="4517832" y="2780928"/>
            <a:chExt cx="4168968" cy="2592288"/>
          </a:xfrm>
        </p:grpSpPr>
        <p:sp>
          <p:nvSpPr>
            <p:cNvPr id="30" name="Rectangle 29"/>
            <p:cNvSpPr/>
            <p:nvPr/>
          </p:nvSpPr>
          <p:spPr>
            <a:xfrm>
              <a:off x="6012160" y="2780928"/>
              <a:ext cx="2667000" cy="662977"/>
            </a:xfrm>
            <a:prstGeom prst="rect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17832" y="2986228"/>
              <a:ext cx="1453283" cy="2523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lIns="45720" tIns="18288" rIns="45720" bIns="18288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b="1" dirty="0" smtClean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Evoked additive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019800" y="4725144"/>
              <a:ext cx="2667000" cy="648072"/>
            </a:xfrm>
            <a:prstGeom prst="rect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517832" y="4922992"/>
              <a:ext cx="1453283" cy="2523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lIns="45720" tIns="18288" rIns="45720" bIns="18288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b="1" dirty="0" smtClean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Evoked additive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469742" y="2348880"/>
            <a:ext cx="4217058" cy="2361359"/>
            <a:chOff x="4469742" y="2348880"/>
            <a:chExt cx="4217058" cy="2361359"/>
          </a:xfrm>
        </p:grpSpPr>
        <p:sp>
          <p:nvSpPr>
            <p:cNvPr id="37" name="Rectangle 36"/>
            <p:cNvSpPr/>
            <p:nvPr/>
          </p:nvSpPr>
          <p:spPr>
            <a:xfrm>
              <a:off x="6012160" y="2348880"/>
              <a:ext cx="2667000" cy="432048"/>
            </a:xfrm>
            <a:prstGeom prst="rect">
              <a:avLst/>
            </a:prstGeom>
            <a:noFill/>
            <a:ln w="508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469742" y="2510724"/>
              <a:ext cx="1501373" cy="2523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none" lIns="45720" tIns="18288" rIns="45720" bIns="18288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b="1" dirty="0" smtClean="0">
                  <a:solidFill>
                    <a:schemeClr val="accent3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Induced additive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9800" y="4271045"/>
              <a:ext cx="2667000" cy="439194"/>
            </a:xfrm>
            <a:prstGeom prst="rect">
              <a:avLst/>
            </a:prstGeom>
            <a:noFill/>
            <a:ln w="508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69742" y="4440035"/>
              <a:ext cx="1501373" cy="2523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none" lIns="45720" tIns="18288" rIns="45720" bIns="18288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b="1" dirty="0" smtClean="0">
                  <a:solidFill>
                    <a:schemeClr val="accent3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Induced additive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934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20000" y="1844824"/>
            <a:ext cx="8075240" cy="4104455"/>
          </a:xfrm>
        </p:spPr>
        <p:txBody>
          <a:bodyPr/>
          <a:lstStyle/>
          <a:p>
            <a:r>
              <a:rPr lang="en-US" b="1" dirty="0"/>
              <a:t>Phase-amplitude coupling (</a:t>
            </a:r>
            <a:r>
              <a:rPr lang="en-US" b="1" dirty="0" smtClean="0"/>
              <a:t>PAC)</a:t>
            </a:r>
          </a:p>
          <a:p>
            <a:pPr lvl="1"/>
            <a:r>
              <a:rPr lang="en-US" dirty="0" smtClean="0"/>
              <a:t>modulation </a:t>
            </a:r>
            <a:r>
              <a:rPr lang="en-US" dirty="0"/>
              <a:t>of the </a:t>
            </a:r>
            <a:r>
              <a:rPr lang="en-US" dirty="0">
                <a:solidFill>
                  <a:schemeClr val="accent2"/>
                </a:solidFill>
              </a:rPr>
              <a:t>amplitude </a:t>
            </a:r>
            <a:r>
              <a:rPr lang="en-US" dirty="0" smtClean="0">
                <a:solidFill>
                  <a:schemeClr val="accent2"/>
                </a:solidFill>
              </a:rPr>
              <a:t>of a </a:t>
            </a:r>
            <a:r>
              <a:rPr lang="en-US" dirty="0">
                <a:solidFill>
                  <a:schemeClr val="accent2"/>
                </a:solidFill>
              </a:rPr>
              <a:t>fast </a:t>
            </a:r>
            <a:r>
              <a:rPr lang="en-US" dirty="0" smtClean="0">
                <a:solidFill>
                  <a:schemeClr val="accent2"/>
                </a:solidFill>
              </a:rPr>
              <a:t>frequency component</a:t>
            </a:r>
            <a:r>
              <a:rPr lang="en-US" dirty="0" smtClean="0"/>
              <a:t> </a:t>
            </a:r>
            <a:r>
              <a:rPr lang="en-US" dirty="0"/>
              <a:t>coherent with the </a:t>
            </a:r>
            <a:r>
              <a:rPr lang="en-US" dirty="0">
                <a:solidFill>
                  <a:schemeClr val="accent1"/>
                </a:solidFill>
              </a:rPr>
              <a:t>phase of </a:t>
            </a:r>
            <a:r>
              <a:rPr lang="en-US" dirty="0" smtClean="0">
                <a:solidFill>
                  <a:schemeClr val="accent1"/>
                </a:solidFill>
              </a:rPr>
              <a:t>a slow frequency component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45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>
          <a:xfrm>
            <a:off x="720000" y="1152000"/>
            <a:ext cx="8075240" cy="576064"/>
          </a:xfrm>
        </p:spPr>
        <p:txBody>
          <a:bodyPr/>
          <a:lstStyle/>
          <a:p>
            <a:r>
              <a:rPr lang="en-US" dirty="0" smtClean="0"/>
              <a:t>Phase-amplitude coupling </a:t>
            </a:r>
            <a:r>
              <a:rPr lang="en-US" b="0" dirty="0" smtClean="0"/>
              <a:t>| definition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068960"/>
            <a:ext cx="5211548" cy="31683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9672" y="5819330"/>
            <a:ext cx="165618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Jensen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and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Colgin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2007)</a:t>
            </a:r>
            <a:b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Trends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</a:rPr>
              <a:t>Cogn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. Sci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:267-9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187255" y="3140968"/>
            <a:ext cx="4300149" cy="2880320"/>
            <a:chOff x="4187255" y="3140968"/>
            <a:chExt cx="4300149" cy="2880320"/>
          </a:xfrm>
        </p:grpSpPr>
        <p:sp>
          <p:nvSpPr>
            <p:cNvPr id="9" name="Rectangle 8"/>
            <p:cNvSpPr/>
            <p:nvPr/>
          </p:nvSpPr>
          <p:spPr>
            <a:xfrm>
              <a:off x="4211960" y="5517232"/>
              <a:ext cx="4275444" cy="504056"/>
            </a:xfrm>
            <a:prstGeom prst="rect">
              <a:avLst/>
            </a:prstGeom>
            <a:noFill/>
            <a:ln w="50800">
              <a:solidFill>
                <a:schemeClr val="accent2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87255" y="3140968"/>
              <a:ext cx="4275444" cy="576064"/>
            </a:xfrm>
            <a:prstGeom prst="rect">
              <a:avLst/>
            </a:prstGeom>
            <a:noFill/>
            <a:ln w="50800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857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Mean vector length (MVL)</a:t>
            </a:r>
            <a:endParaRPr lang="en-US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46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Phase-amplitude coupling </a:t>
            </a:r>
            <a:r>
              <a:rPr lang="en-US" b="0" dirty="0" smtClean="0"/>
              <a:t>| PAC measure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3" y="2665280"/>
            <a:ext cx="4138479" cy="28519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947658"/>
            <a:ext cx="2949117" cy="2345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964314" y="4941168"/>
                <a:ext cx="3784150" cy="138031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 lIns="45720" tIns="45720" rIns="45720" bIns="45720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rgbClr val="005B82"/>
                  </a:buClr>
                </a:pPr>
                <a:r>
                  <a:rPr lang="en-US" b="1" dirty="0" smtClean="0">
                    <a:solidFill>
                      <a:schemeClr val="tx1"/>
                    </a:solidFill>
                    <a:cs typeface="Arial" pitchFamily="34" charset="0"/>
                  </a:rPr>
                  <a:t>Mean vector length (MVL)</a:t>
                </a:r>
              </a:p>
              <a:p>
                <a:pPr>
                  <a:lnSpc>
                    <a:spcPct val="150000"/>
                  </a:lnSpc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MVL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≔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Re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Im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⋅</m:t>
                          </m:r>
                        </m:e>
                      </m:d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temporal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average</m:t>
                      </m:r>
                    </m:oMath>
                  </m:oMathPara>
                </a14:m>
                <a:endParaRPr lang="en-US" sz="16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314" y="4941168"/>
                <a:ext cx="3784150" cy="1380314"/>
              </a:xfrm>
              <a:prstGeom prst="rect">
                <a:avLst/>
              </a:prstGeom>
              <a:blipFill rotWithShape="0">
                <a:blip r:embed="rId4"/>
                <a:stretch>
                  <a:fillRect l="-2408"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4964314" y="4213981"/>
            <a:ext cx="3352102" cy="655179"/>
            <a:chOff x="4964314" y="4213981"/>
            <a:chExt cx="3352102" cy="6551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475352" y="4213981"/>
                  <a:ext cx="2841064" cy="655179"/>
                </a:xfrm>
                <a:prstGeom prst="rect">
                  <a:avLst/>
                </a:prstGeom>
                <a:noFill/>
              </p:spPr>
              <p:txBody>
                <a:bodyPr wrap="square" lIns="182880" tIns="0" rIns="0" bIns="0" rtlCol="0">
                  <a:spAutoFit/>
                </a:bodyPr>
                <a:lstStyle/>
                <a:p>
                  <a:pPr>
                    <a:buClr>
                      <a:srgbClr val="005B82"/>
                    </a:buClr>
                  </a:pPr>
                  <a:r>
                    <a:rPr lang="en-US" sz="2000" b="0" dirty="0" smtClean="0">
                      <a:cs typeface="Arial" pitchFamily="34" charset="0"/>
                    </a:rPr>
                    <a:t>Composite signal:</a:t>
                  </a:r>
                </a:p>
                <a:p>
                  <a:pPr>
                    <a:buClr>
                      <a:srgbClr val="005B8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≔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𝑡</m:t>
                            </m:r>
                          </m:e>
                        </m:d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5352" y="4213981"/>
                  <a:ext cx="2841064" cy="65517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2037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/>
            <p:cNvCxnSpPr/>
            <p:nvPr/>
          </p:nvCxnSpPr>
          <p:spPr>
            <a:xfrm>
              <a:off x="4964314" y="4541570"/>
              <a:ext cx="471782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871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barrel cortex LFP oscillations linked to respiration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47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Phase-amplitude coupling </a:t>
            </a:r>
            <a:r>
              <a:rPr lang="en-US" b="0" dirty="0" smtClean="0"/>
              <a:t>| example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726718"/>
            <a:ext cx="8312727" cy="31505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56176" y="5877272"/>
            <a:ext cx="237626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5B82"/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Ito et al. (2014) 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Nat. 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</a:rPr>
              <a:t>Commun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5:3572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03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80" y="1700808"/>
            <a:ext cx="6251864" cy="2606386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48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Phase-amplitude coupling </a:t>
            </a:r>
            <a:r>
              <a:rPr lang="en-US" b="0" dirty="0" smtClean="0"/>
              <a:t>| example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72200" y="6093296"/>
            <a:ext cx="237626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5B82"/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Ito et al. (2014) 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Nat. 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</a:rPr>
              <a:t>Commun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5:3572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972180" y="4257383"/>
            <a:ext cx="6984196" cy="1979929"/>
            <a:chOff x="972180" y="4221088"/>
            <a:chExt cx="6984196" cy="197992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75" y="4221088"/>
              <a:ext cx="6724650" cy="155257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592294" y="5783366"/>
              <a:ext cx="9938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67130" y="5783366"/>
              <a:ext cx="9938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41966" y="5783366"/>
              <a:ext cx="9938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16802" y="5783366"/>
              <a:ext cx="9938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dirty="0">
                  <a:latin typeface="Arial" pitchFamily="34" charset="0"/>
                  <a:cs typeface="Arial" pitchFamily="34" charset="0"/>
                </a:rPr>
                <a:t>8</a:t>
              </a:r>
              <a:endParaRPr lang="en-US" sz="14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45088" y="5783366"/>
              <a:ext cx="19877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16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7720" y="5783366"/>
              <a:ext cx="19877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32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173428" y="5783366"/>
              <a:ext cx="19877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64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92509" y="5783366"/>
              <a:ext cx="298159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128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58217" y="5783366"/>
              <a:ext cx="298159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256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23812" y="5985573"/>
              <a:ext cx="231634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Frequency for amplitude (Hz)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319277" y="4945999"/>
              <a:ext cx="152125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Mean vector length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69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Temporal </a:t>
            </a:r>
            <a:r>
              <a:rPr lang="en-US" dirty="0" smtClean="0"/>
              <a:t>relation </a:t>
            </a:r>
            <a:r>
              <a:rPr lang="en-US" dirty="0"/>
              <a:t>between </a:t>
            </a:r>
            <a:r>
              <a:rPr lang="en-US" dirty="0" smtClean="0"/>
              <a:t>LFP and firing </a:t>
            </a:r>
            <a:r>
              <a:rPr lang="en-US" dirty="0"/>
              <a:t>rate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5539B-6660-4056-918A-53026D30A3AE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49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>
          <a:xfrm>
            <a:off x="720000" y="1152000"/>
            <a:ext cx="7956456" cy="576064"/>
          </a:xfrm>
        </p:spPr>
        <p:txBody>
          <a:bodyPr/>
          <a:lstStyle/>
          <a:p>
            <a:r>
              <a:rPr lang="en-US" dirty="0"/>
              <a:t>Phase Locking Analysis</a:t>
            </a:r>
            <a:r>
              <a:rPr lang="en-US" b="0" dirty="0"/>
              <a:t> | spike-to-LFP locking</a:t>
            </a:r>
            <a:endParaRPr lang="en-US" dirty="0"/>
          </a:p>
          <a:p>
            <a:endParaRPr lang="en-US" dirty="0"/>
          </a:p>
        </p:txBody>
      </p:sp>
      <p:pic>
        <p:nvPicPr>
          <p:cNvPr id="7" name="コンテンツ プレースホルダ 5" descr="lfp-pst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4594" y="2564904"/>
            <a:ext cx="8113870" cy="3528391"/>
          </a:xfrm>
          <a:prstGeom prst="rect">
            <a:avLst/>
          </a:prstGeom>
        </p:spPr>
      </p:pic>
      <p:cxnSp>
        <p:nvCxnSpPr>
          <p:cNvPr id="8" name="直線コネクタ 9"/>
          <p:cNvCxnSpPr/>
          <p:nvPr/>
        </p:nvCxnSpPr>
        <p:spPr>
          <a:xfrm>
            <a:off x="2459281" y="2853255"/>
            <a:ext cx="0" cy="2880000"/>
          </a:xfrm>
          <a:prstGeom prst="line">
            <a:avLst/>
          </a:prstGeom>
          <a:ln w="254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10"/>
          <p:cNvCxnSpPr/>
          <p:nvPr/>
        </p:nvCxnSpPr>
        <p:spPr>
          <a:xfrm>
            <a:off x="2693529" y="2852935"/>
            <a:ext cx="0" cy="28800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11"/>
          <p:cNvCxnSpPr/>
          <p:nvPr/>
        </p:nvCxnSpPr>
        <p:spPr>
          <a:xfrm>
            <a:off x="6563737" y="2852935"/>
            <a:ext cx="0" cy="2880000"/>
          </a:xfrm>
          <a:prstGeom prst="line">
            <a:avLst/>
          </a:prstGeom>
          <a:ln w="254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5"/>
          <p:cNvCxnSpPr/>
          <p:nvPr/>
        </p:nvCxnSpPr>
        <p:spPr>
          <a:xfrm>
            <a:off x="6887529" y="2852935"/>
            <a:ext cx="0" cy="28800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0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720000" y="1844824"/>
                <a:ext cx="8075240" cy="4104455"/>
              </a:xfrm>
              <a:noFill/>
            </p:spPr>
            <p:txBody>
              <a:bodyPr/>
              <a:lstStyle/>
              <a:p>
                <a:r>
                  <a:rPr lang="en-US" dirty="0" smtClean="0"/>
                  <a:t>Under assumptions of...</a:t>
                </a:r>
              </a:p>
              <a:p>
                <a:pPr lvl="1"/>
                <a:r>
                  <a:rPr lang="en-US" dirty="0"/>
                  <a:t>Quasi-static (&lt; 1 kHz) electric </a:t>
                </a:r>
                <a:r>
                  <a:rPr lang="en-US" dirty="0" smtClean="0"/>
                  <a:t>field </a:t>
                </a:r>
                <a:r>
                  <a:rPr lang="en-US" sz="1800" dirty="0" smtClean="0"/>
                  <a:t>(= capacitive </a:t>
                </a:r>
                <a:r>
                  <a:rPr lang="en-US" sz="1800" dirty="0"/>
                  <a:t>and inductive effects are negligible</a:t>
                </a:r>
                <a:r>
                  <a:rPr lang="en-US" sz="1800" dirty="0" smtClean="0"/>
                  <a:t>)</a:t>
                </a:r>
              </a:p>
              <a:p>
                <a:pPr lvl="1"/>
                <a:r>
                  <a:rPr lang="en-US" dirty="0"/>
                  <a:t>Isotropic extracellular </a:t>
                </a:r>
                <a:r>
                  <a:rPr lang="en-US" dirty="0" smtClean="0"/>
                  <a:t>medium </a:t>
                </a:r>
                <a:r>
                  <a:rPr lang="en-US" sz="1800" dirty="0" smtClean="0"/>
                  <a:t>(= conductance </a:t>
                </a:r>
                <a:r>
                  <a:rPr lang="en-US" sz="1800" dirty="0"/>
                  <a:t>is a constant scalar, instead of a tensor</a:t>
                </a:r>
                <a:r>
                  <a:rPr lang="en-US" sz="1800" dirty="0" smtClean="0"/>
                  <a:t>)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pPr lvl="1"/>
                <a:r>
                  <a:rPr lang="en-US" dirty="0"/>
                  <a:t>Field </a:t>
                </a:r>
                <a:r>
                  <a:rPr lang="en-US" dirty="0" smtClean="0"/>
                  <a:t>potential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is </a:t>
                </a:r>
                <a:r>
                  <a:rPr lang="en-US" dirty="0" smtClean="0"/>
                  <a:t>dependent only on </a:t>
                </a:r>
                <a:r>
                  <a:rPr lang="en-US" dirty="0">
                    <a:solidFill>
                      <a:schemeClr val="accent2"/>
                    </a:solidFill>
                  </a:rPr>
                  <a:t>the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magnitudes </a:t>
                </a:r>
                <a:r>
                  <a:rPr lang="en-US" dirty="0">
                    <a:solidFill>
                      <a:schemeClr val="accent2"/>
                    </a:solidFill>
                  </a:rPr>
                  <a:t>and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positions </a:t>
                </a:r>
                <a:r>
                  <a:rPr lang="en-US" dirty="0">
                    <a:solidFill>
                      <a:schemeClr val="accent2"/>
                    </a:solidFill>
                  </a:rPr>
                  <a:t>of current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sources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r>
                  <a:rPr lang="en-US" dirty="0" smtClean="0"/>
                  <a:t>What causes current sources </a:t>
                </a:r>
                <a:r>
                  <a:rPr lang="en-US" dirty="0"/>
                  <a:t>in </a:t>
                </a:r>
                <a:r>
                  <a:rPr lang="en-US" dirty="0" smtClean="0"/>
                  <a:t>the extracellular space?</a:t>
                </a:r>
                <a:br>
                  <a:rPr lang="en-US" dirty="0" smtClean="0"/>
                </a:br>
                <a:r>
                  <a:rPr lang="en-US" dirty="0" smtClean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transmembrane currents </a:t>
                </a:r>
                <a:r>
                  <a:rPr lang="en-US" dirty="0">
                    <a:solidFill>
                      <a:schemeClr val="accent2"/>
                    </a:solidFill>
                  </a:rPr>
                  <a:t>of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neurons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0000" y="1844824"/>
                <a:ext cx="8075240" cy="4104455"/>
              </a:xfrm>
              <a:blipFill rotWithShape="0">
                <a:blip r:embed="rId2"/>
                <a:stretch>
                  <a:fillRect l="-1585" t="-2080" r="-151" b="-7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5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b="0" dirty="0" smtClean="0"/>
              <a:t> | what is the origin of the LFP?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35896" y="3620861"/>
                <a:ext cx="2276521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4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𝜋𝜎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3620861"/>
                <a:ext cx="2276521" cy="6722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09781" y="4288838"/>
                <a:ext cx="7421840" cy="2405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𝜙</m:t>
                    </m:r>
                    <m:r>
                      <a:rPr lang="en-US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𝑟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1400" dirty="0" smtClean="0">
                    <a:latin typeface="Arial" pitchFamily="34" charset="0"/>
                    <a:cs typeface="Arial" pitchFamily="34" charset="0"/>
                  </a:rPr>
                  <a:t>: field potential 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sz="1400" dirty="0" smtClean="0">
                    <a:latin typeface="Arial" pitchFamily="34" charset="0"/>
                    <a:cs typeface="Arial" pitchFamily="34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𝐼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 smtClean="0">
                    <a:latin typeface="Arial" pitchFamily="34" charset="0"/>
                    <a:cs typeface="Arial" pitchFamily="34" charset="0"/>
                  </a:rPr>
                  <a:t>: current source 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400" dirty="0" smtClean="0">
                    <a:latin typeface="Arial" pitchFamily="34" charset="0"/>
                    <a:cs typeface="Arial" pitchFamily="34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𝜎</m:t>
                    </m:r>
                  </m:oMath>
                </a14:m>
                <a:r>
                  <a:rPr lang="en-US" sz="1400" dirty="0" smtClean="0">
                    <a:latin typeface="Arial" pitchFamily="34" charset="0"/>
                    <a:cs typeface="Arial" pitchFamily="34" charset="0"/>
                  </a:rPr>
                  <a:t>:  conductance of extracellular medium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81" y="4288838"/>
                <a:ext cx="7421840" cy="240579"/>
              </a:xfrm>
              <a:prstGeom prst="rect">
                <a:avLst/>
              </a:prstGeom>
              <a:blipFill rotWithShape="0">
                <a:blip r:embed="rId4"/>
                <a:stretch>
                  <a:fillRect l="-1315" t="-3846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06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23226-B3B2-4F60-A170-B590E12FCF27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50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>
          <a:xfrm>
            <a:off x="720000" y="1152000"/>
            <a:ext cx="7956456" cy="576064"/>
          </a:xfrm>
        </p:spPr>
        <p:txBody>
          <a:bodyPr/>
          <a:lstStyle/>
          <a:p>
            <a:r>
              <a:rPr lang="en-US" dirty="0"/>
              <a:t>Phase Locking Analysis</a:t>
            </a:r>
            <a:r>
              <a:rPr lang="en-US" b="0" dirty="0"/>
              <a:t> | spike-to-LFP locking</a:t>
            </a:r>
            <a:endParaRPr lang="en-US" dirty="0"/>
          </a:p>
          <a:p>
            <a:endParaRPr lang="en-US" dirty="0"/>
          </a:p>
        </p:txBody>
      </p:sp>
      <p:pic>
        <p:nvPicPr>
          <p:cNvPr id="7" name="コンテンツ プレースホルダ 6" descr="covar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1844823"/>
            <a:ext cx="6666143" cy="45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5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51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>
          <a:xfrm>
            <a:off x="720000" y="1152000"/>
            <a:ext cx="8075240" cy="576064"/>
          </a:xfrm>
        </p:spPr>
        <p:txBody>
          <a:bodyPr/>
          <a:lstStyle/>
          <a:p>
            <a:r>
              <a:rPr lang="en-US" dirty="0"/>
              <a:t>Phase Locking Analysis</a:t>
            </a:r>
            <a:r>
              <a:rPr lang="en-US" b="0" dirty="0"/>
              <a:t> </a:t>
            </a:r>
            <a:r>
              <a:rPr lang="en-US" b="0" dirty="0" smtClean="0"/>
              <a:t>| spike-to-LFP locking</a:t>
            </a:r>
            <a:endParaRPr lang="en-US" dirty="0"/>
          </a:p>
          <a:p>
            <a:endParaRPr lang="en-US" dirty="0"/>
          </a:p>
        </p:txBody>
      </p:sp>
      <p:pic>
        <p:nvPicPr>
          <p:cNvPr id="7" name="図 6" descr="method_re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9234" y="1700808"/>
            <a:ext cx="3649537" cy="4631303"/>
          </a:xfrm>
          <a:prstGeom prst="rect">
            <a:avLst/>
          </a:prstGeom>
        </p:spPr>
      </p:pic>
      <p:pic>
        <p:nvPicPr>
          <p:cNvPr id="8" name="図 8" descr="plv_re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79981" y="2794210"/>
            <a:ext cx="2669922" cy="23407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60032" y="5188179"/>
                <a:ext cx="3549241" cy="112114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45720" tIns="45720" rIns="45720" bIns="4572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:r>
                  <a:rPr lang="en-US" sz="1600" b="1" dirty="0" smtClean="0">
                    <a:cs typeface="Arial" pitchFamily="34" charset="0"/>
                  </a:rPr>
                  <a:t>Spike-to-LFP phase locking value (PLV)</a:t>
                </a:r>
              </a:p>
              <a:p>
                <a:pPr>
                  <a:buClr>
                    <a:srgbClr val="005B8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PLV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≔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𝑁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: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#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spikes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5188179"/>
                <a:ext cx="3549241" cy="1121141"/>
              </a:xfrm>
              <a:prstGeom prst="rect">
                <a:avLst/>
              </a:prstGeom>
              <a:blipFill rotWithShape="0">
                <a:blip r:embed="rId4"/>
                <a:stretch>
                  <a:fillRect l="-2055" t="-1075"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896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20000" y="1772816"/>
            <a:ext cx="8075240" cy="4104455"/>
          </a:xfrm>
        </p:spPr>
        <p:txBody>
          <a:bodyPr/>
          <a:lstStyle/>
          <a:p>
            <a:r>
              <a:rPr lang="en-US" dirty="0" smtClean="0"/>
              <a:t>Time resolved spike-to-LFP phase locking analysis</a:t>
            </a:r>
          </a:p>
          <a:p>
            <a:pPr lvl="1"/>
            <a:r>
              <a:rPr lang="en-US" dirty="0" smtClean="0"/>
              <a:t>phase locking calculated separately for first and second spikes after fixation onset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52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smtClean="0"/>
              <a:t>Phase Locking Analysis</a:t>
            </a:r>
            <a:r>
              <a:rPr lang="en-US" b="0" dirty="0" smtClean="0"/>
              <a:t> | example</a:t>
            </a:r>
            <a:endParaRPr lang="en-US" dirty="0"/>
          </a:p>
        </p:txBody>
      </p:sp>
      <p:pic>
        <p:nvPicPr>
          <p:cNvPr id="7" name="Picture 2" descr="C:\Documents and Settings\j-ito\My Documents\Workspace\Presentation\Workshop\1109_Berlin\pngfiles\plv_surprise_fs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697" y="3083680"/>
            <a:ext cx="8255811" cy="2865600"/>
          </a:xfrm>
          <a:prstGeom prst="rect">
            <a:avLst/>
          </a:prstGeom>
          <a:noFill/>
        </p:spPr>
      </p:pic>
      <p:pic>
        <p:nvPicPr>
          <p:cNvPr id="8" name="図 8" descr="plv_surpris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697" y="3084902"/>
            <a:ext cx="8249241" cy="28643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283298" y="4401398"/>
            <a:ext cx="1728192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rgbClr val="005B82"/>
              </a:buClr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Surprise of PLV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0152" y="6021288"/>
            <a:ext cx="28286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5B82"/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Ito et al. (2011) 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Cereb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. Cortex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21:2482-97</a:t>
            </a:r>
          </a:p>
        </p:txBody>
      </p:sp>
    </p:spTree>
    <p:extLst>
      <p:ext uri="{BB962C8B-B14F-4D97-AF65-F5344CB8AC3E}">
        <p14:creationId xmlns:p14="http://schemas.microsoft.com/office/powerpoint/2010/main" val="403846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88840"/>
            <a:ext cx="4308302" cy="1481161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Action potentials (APs)</a:t>
            </a:r>
          </a:p>
          <a:p>
            <a:pPr lvl="1"/>
            <a:r>
              <a:rPr lang="en-US" dirty="0"/>
              <a:t>Biphasic in </a:t>
            </a:r>
            <a:r>
              <a:rPr lang="en-US" dirty="0" smtClean="0"/>
              <a:t>time, easily</a:t>
            </a:r>
            <a:br>
              <a:rPr lang="en-US" dirty="0" smtClean="0"/>
            </a:br>
            <a:r>
              <a:rPr lang="en-US" dirty="0" smtClean="0"/>
              <a:t>cancelled</a:t>
            </a:r>
            <a:r>
              <a:rPr lang="en-US" dirty="0"/>
              <a:t> </a:t>
            </a:r>
            <a:r>
              <a:rPr lang="en-US" dirty="0" smtClean="0"/>
              <a:t>out </a:t>
            </a:r>
            <a:r>
              <a:rPr lang="en-US" dirty="0"/>
              <a:t>by </a:t>
            </a:r>
            <a:r>
              <a:rPr lang="en-US" dirty="0" smtClean="0"/>
              <a:t>temporal</a:t>
            </a:r>
            <a:br>
              <a:rPr lang="en-US" dirty="0" smtClean="0"/>
            </a:br>
            <a:r>
              <a:rPr lang="en-US" dirty="0" smtClean="0"/>
              <a:t>jitter </a:t>
            </a:r>
            <a:r>
              <a:rPr lang="en-US" dirty="0"/>
              <a:t>of multiple </a:t>
            </a:r>
            <a:r>
              <a:rPr lang="en-US" dirty="0" smtClean="0"/>
              <a:t>APs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Excitatory and inhibitory post-synaptic </a:t>
            </a:r>
            <a:r>
              <a:rPr lang="en-US" dirty="0"/>
              <a:t>potentials (EPSP, </a:t>
            </a:r>
            <a:r>
              <a:rPr lang="en-US" dirty="0" smtClean="0"/>
              <a:t>IPSP)</a:t>
            </a:r>
          </a:p>
          <a:p>
            <a:pPr lvl="1"/>
            <a:r>
              <a:rPr lang="en-US" dirty="0" smtClean="0"/>
              <a:t>Ratio </a:t>
            </a:r>
            <a:r>
              <a:rPr lang="en-US" dirty="0"/>
              <a:t>of EPSP- vs. IPSP-related current components = </a:t>
            </a:r>
            <a:r>
              <a:rPr lang="en-US" dirty="0" smtClean="0"/>
              <a:t>5:1 (</a:t>
            </a:r>
            <a:r>
              <a:rPr lang="en-US" dirty="0" err="1" smtClean="0"/>
              <a:t>Mitzdorf</a:t>
            </a:r>
            <a:r>
              <a:rPr lang="en-US" dirty="0"/>
              <a:t>, 1985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</a:rPr>
              <a:t>EPSP is the </a:t>
            </a:r>
            <a:r>
              <a:rPr lang="en-US" dirty="0">
                <a:solidFill>
                  <a:schemeClr val="accent2"/>
                </a:solidFill>
              </a:rPr>
              <a:t>dominant </a:t>
            </a:r>
            <a:r>
              <a:rPr lang="en-US" dirty="0" smtClean="0">
                <a:solidFill>
                  <a:schemeClr val="accent2"/>
                </a:solidFill>
              </a:rPr>
              <a:t>cause </a:t>
            </a:r>
            <a:r>
              <a:rPr lang="en-US" dirty="0">
                <a:solidFill>
                  <a:schemeClr val="accent2"/>
                </a:solidFill>
              </a:rPr>
              <a:t>of </a:t>
            </a:r>
            <a:r>
              <a:rPr lang="en-US" dirty="0" smtClean="0">
                <a:solidFill>
                  <a:schemeClr val="accent2"/>
                </a:solidFill>
              </a:rPr>
              <a:t>the macroscopic </a:t>
            </a:r>
            <a:r>
              <a:rPr lang="en-US" dirty="0">
                <a:solidFill>
                  <a:schemeClr val="accent2"/>
                </a:solidFill>
              </a:rPr>
              <a:t>transmembrane </a:t>
            </a:r>
            <a:r>
              <a:rPr lang="en-US" dirty="0" smtClean="0">
                <a:solidFill>
                  <a:schemeClr val="accent2"/>
                </a:solidFill>
              </a:rPr>
              <a:t>current (and therefore the LFPs)  </a:t>
            </a:r>
            <a:r>
              <a:rPr lang="en-US" dirty="0">
                <a:solidFill>
                  <a:schemeClr val="accent2"/>
                </a:solidFill>
              </a:rPr>
              <a:t>in the brain.</a:t>
            </a:r>
            <a:endParaRPr lang="en-US" dirty="0" smtClean="0">
              <a:solidFill>
                <a:schemeClr val="accent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6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>
          <a:xfrm>
            <a:off x="720000" y="1152000"/>
            <a:ext cx="8075240" cy="576064"/>
          </a:xfrm>
        </p:spPr>
        <p:txBody>
          <a:bodyPr/>
          <a:lstStyle/>
          <a:p>
            <a:r>
              <a:rPr lang="en-US" dirty="0" smtClean="0"/>
              <a:t>Introduction</a:t>
            </a:r>
            <a:r>
              <a:rPr lang="en-US" b="0" dirty="0" smtClean="0"/>
              <a:t> | cause of transmembrane current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60022" y="3416862"/>
            <a:ext cx="243521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5B82"/>
              </a:buClr>
            </a:pP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Mitzdorf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(1985) 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Physiol. Rev.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65:37-100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96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cell is always electrically neutral</a:t>
            </a:r>
            <a:br>
              <a:rPr lang="en-US" dirty="0" smtClean="0"/>
            </a:b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 current sink is cell-wise counter-balanced by current source</a:t>
            </a:r>
            <a:b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1400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endParaRPr lang="en-US" dirty="0" smtClean="0">
              <a:solidFill>
                <a:schemeClr val="accent2"/>
              </a:solidFill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Spatial distribution of sinks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and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sources depends on cell shapes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Overlapping current sinks and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sources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cancel each other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Only localized current sinks and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sources contribute to macroscopic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LFP</a:t>
            </a: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sz="1000" dirty="0" smtClean="0">
                <a:sym typeface="Wingdings" panose="05000000000000000000" pitchFamily="2" charset="2"/>
              </a:rPr>
              <a:t>  </a:t>
            </a:r>
            <a:endParaRPr lang="en-US" sz="1000" dirty="0" smtClean="0"/>
          </a:p>
          <a:p>
            <a:r>
              <a:rPr lang="en-US" dirty="0" smtClean="0">
                <a:solidFill>
                  <a:schemeClr val="accent2"/>
                </a:solidFill>
              </a:rPr>
              <a:t>Excitatory synaptic inputs </a:t>
            </a:r>
            <a:r>
              <a:rPr lang="en-US" dirty="0">
                <a:solidFill>
                  <a:schemeClr val="accent2"/>
                </a:solidFill>
              </a:rPr>
              <a:t>to pyramidal neurons contribute most </a:t>
            </a:r>
            <a:r>
              <a:rPr lang="en-US" dirty="0" smtClean="0">
                <a:solidFill>
                  <a:schemeClr val="accent2"/>
                </a:solidFill>
              </a:rPr>
              <a:t>to the </a:t>
            </a:r>
            <a:r>
              <a:rPr lang="en-US" dirty="0">
                <a:solidFill>
                  <a:schemeClr val="accent2"/>
                </a:solidFill>
              </a:rPr>
              <a:t>cortical </a:t>
            </a:r>
            <a:r>
              <a:rPr lang="en-US" dirty="0" smtClean="0">
                <a:solidFill>
                  <a:schemeClr val="accent2"/>
                </a:solidFill>
              </a:rPr>
              <a:t>LFP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7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>
          <a:xfrm>
            <a:off x="720000" y="1152000"/>
            <a:ext cx="7884448" cy="576064"/>
          </a:xfrm>
        </p:spPr>
        <p:txBody>
          <a:bodyPr/>
          <a:lstStyle/>
          <a:p>
            <a:r>
              <a:rPr lang="en-US" dirty="0" smtClean="0"/>
              <a:t>Introduction</a:t>
            </a:r>
            <a:r>
              <a:rPr lang="en-US" b="0" dirty="0" smtClean="0"/>
              <a:t> | cell morphology and LFP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270" y="3045645"/>
            <a:ext cx="3374210" cy="211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4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20000" y="1772817"/>
            <a:ext cx="8075240" cy="4104455"/>
          </a:xfrm>
        </p:spPr>
        <p:txBody>
          <a:bodyPr/>
          <a:lstStyle/>
          <a:p>
            <a:r>
              <a:rPr lang="en-US" sz="1600" dirty="0" smtClean="0"/>
              <a:t>Laminar LFP recording from the area IT of an anesthetized macaque (data by courtesy of Prof. Tamura, Osaka Univ.)</a:t>
            </a:r>
            <a:endParaRPr lang="en-US" sz="1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8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en-US" b="0" dirty="0"/>
              <a:t> | </a:t>
            </a:r>
            <a:r>
              <a:rPr lang="en-US" b="0" dirty="0" smtClean="0"/>
              <a:t>an example LFP </a:t>
            </a:r>
            <a:r>
              <a:rPr lang="en-US" b="0" dirty="0"/>
              <a:t>recording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167844" y="3645024"/>
            <a:ext cx="2808312" cy="864096"/>
            <a:chOff x="3726707" y="3645024"/>
            <a:chExt cx="2808312" cy="864096"/>
          </a:xfrm>
        </p:grpSpPr>
        <p:sp>
          <p:nvSpPr>
            <p:cNvPr id="9" name="Rectangle 8"/>
            <p:cNvSpPr/>
            <p:nvPr/>
          </p:nvSpPr>
          <p:spPr>
            <a:xfrm>
              <a:off x="3726707" y="3645024"/>
              <a:ext cx="2808312" cy="864096"/>
            </a:xfrm>
            <a:prstGeom prst="rect">
              <a:avLst/>
            </a:prstGeom>
            <a:noFill/>
            <a:ln w="50800">
              <a:solidFill>
                <a:schemeClr val="bg1">
                  <a:lumMod val="6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81027" y="3969350"/>
              <a:ext cx="8996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LFP movie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565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biquitous oscillations in LFP</a:t>
            </a:r>
          </a:p>
          <a:p>
            <a:pPr lvl="1"/>
            <a:r>
              <a:rPr lang="en-US" dirty="0" smtClean="0"/>
              <a:t>in both response and ongoing activity</a:t>
            </a:r>
          </a:p>
          <a:p>
            <a:pPr lvl="1"/>
            <a:r>
              <a:rPr lang="en-US" dirty="0" smtClean="0"/>
              <a:t>in a wide range of frequency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5B7F-2548-4F11-A532-E02881AAC592}" type="datetime4">
              <a:rPr lang="en-US" smtClean="0"/>
              <a:t>November 24, 2014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Junji Ito (j.ito@fz-juelich.de)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EA1-3281-46F0-9EDB-48FF2E5FF267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en-US" b="0" dirty="0"/>
              <a:t> | </a:t>
            </a:r>
            <a:r>
              <a:rPr lang="en-US" b="0" dirty="0" smtClean="0"/>
              <a:t>oscillations in LFP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6444208" y="2893990"/>
            <a:ext cx="2376264" cy="3339903"/>
            <a:chOff x="6316068" y="2892583"/>
            <a:chExt cx="2376264" cy="333990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918" y="2892583"/>
              <a:ext cx="2115538" cy="319930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316068" y="6047820"/>
              <a:ext cx="237626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Ito et al. (2014) </a:t>
              </a:r>
              <a:r>
                <a:rPr lang="en-US" sz="1200" i="1" dirty="0" smtClean="0">
                  <a:solidFill>
                    <a:schemeClr val="bg1">
                      <a:lumMod val="50000"/>
                    </a:schemeClr>
                  </a:solidFill>
                </a:rPr>
                <a:t>Nat. </a:t>
              </a:r>
              <a:r>
                <a:rPr lang="en-US" sz="1200" i="1" dirty="0" err="1" smtClean="0">
                  <a:solidFill>
                    <a:schemeClr val="bg1">
                      <a:lumMod val="50000"/>
                    </a:schemeClr>
                  </a:solidFill>
                </a:rPr>
                <a:t>Commun</a:t>
              </a:r>
              <a:r>
                <a:rPr lang="en-US" sz="1200" i="1" dirty="0" smtClean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5:3572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7544" y="3284984"/>
            <a:ext cx="3042835" cy="2720623"/>
            <a:chOff x="467544" y="3357572"/>
            <a:chExt cx="3042835" cy="2720623"/>
          </a:xfrm>
        </p:grpSpPr>
        <p:grpSp>
          <p:nvGrpSpPr>
            <p:cNvPr id="19" name="Group 18"/>
            <p:cNvGrpSpPr/>
            <p:nvPr/>
          </p:nvGrpSpPr>
          <p:grpSpPr>
            <a:xfrm>
              <a:off x="467544" y="3498632"/>
              <a:ext cx="3042835" cy="2579563"/>
              <a:chOff x="3545389" y="3338359"/>
              <a:chExt cx="3042835" cy="2579563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5389" y="3338359"/>
                <a:ext cx="3042835" cy="2403686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4139952" y="5733256"/>
                <a:ext cx="244827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Fries et al. (2001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). </a:t>
                </a:r>
                <a:r>
                  <a:rPr lang="en-US" sz="1200" i="1" dirty="0" smtClean="0">
                    <a:solidFill>
                      <a:schemeClr val="bg1">
                        <a:lumMod val="50000"/>
                      </a:schemeClr>
                    </a:solidFill>
                  </a:rPr>
                  <a:t>Science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 291:1560–3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619672" y="3357572"/>
              <a:ext cx="103393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Macaque V4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650955" y="3284984"/>
            <a:ext cx="2937270" cy="2735724"/>
            <a:chOff x="3650955" y="3357572"/>
            <a:chExt cx="2937270" cy="2735724"/>
          </a:xfrm>
        </p:grpSpPr>
        <p:grpSp>
          <p:nvGrpSpPr>
            <p:cNvPr id="16" name="Group 15"/>
            <p:cNvGrpSpPr/>
            <p:nvPr/>
          </p:nvGrpSpPr>
          <p:grpSpPr>
            <a:xfrm>
              <a:off x="3650955" y="3591743"/>
              <a:ext cx="2937270" cy="2501553"/>
              <a:chOff x="467544" y="3318812"/>
              <a:chExt cx="2937270" cy="250155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956542" y="5635699"/>
                <a:ext cx="244827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buClr>
                    <a:srgbClr val="005B82"/>
                  </a:buClr>
                </a:pP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Spaak et al. (2012) </a:t>
                </a:r>
                <a:r>
                  <a:rPr lang="en-US" sz="1200" i="1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Curr</a:t>
                </a:r>
                <a:r>
                  <a:rPr lang="en-US" sz="1200" i="1" dirty="0" smtClean="0">
                    <a:solidFill>
                      <a:schemeClr val="bg1">
                        <a:lumMod val="50000"/>
                      </a:schemeClr>
                    </a:solidFill>
                  </a:rPr>
                  <a:t>. Biol. 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2:2313–8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544" y="3318812"/>
                <a:ext cx="2934503" cy="2316887"/>
              </a:xfrm>
              <a:prstGeom prst="rect">
                <a:avLst/>
              </a:prstGeom>
            </p:spPr>
          </p:pic>
        </p:grpSp>
        <p:sp>
          <p:nvSpPr>
            <p:cNvPr id="17" name="TextBox 16"/>
            <p:cNvSpPr txBox="1"/>
            <p:nvPr/>
          </p:nvSpPr>
          <p:spPr>
            <a:xfrm>
              <a:off x="5076056" y="3357572"/>
              <a:ext cx="103393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rgbClr val="005B82"/>
                </a:buClr>
              </a:pPr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Macaque V1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047677" y="2709500"/>
            <a:ext cx="170078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rgbClr val="005B82"/>
              </a:buClr>
            </a:pP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Mouse barrel cortex</a:t>
            </a:r>
          </a:p>
        </p:txBody>
      </p:sp>
    </p:spTree>
    <p:extLst>
      <p:ext uri="{BB962C8B-B14F-4D97-AF65-F5344CB8AC3E}">
        <p14:creationId xmlns:p14="http://schemas.microsoft.com/office/powerpoint/2010/main" val="357241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50800">
          <a:solidFill>
            <a:schemeClr val="accent2">
              <a:alpha val="7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buClr>
            <a:srgbClr val="005B82"/>
          </a:buClr>
          <a:defRPr sz="14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2010</Words>
  <Application>Microsoft Office PowerPoint</Application>
  <PresentationFormat>On-screen Show (4:3)</PresentationFormat>
  <Paragraphs>534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Cambria</vt:lpstr>
      <vt:lpstr>Cambria Math</vt:lpstr>
      <vt:lpstr>Wingdings</vt:lpstr>
      <vt:lpstr>Larissa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Admin.Reisen</dc:creator>
  <cp:lastModifiedBy>Junji Ito</cp:lastModifiedBy>
  <cp:revision>1093</cp:revision>
  <cp:lastPrinted>2011-05-13T10:04:16Z</cp:lastPrinted>
  <dcterms:created xsi:type="dcterms:W3CDTF">2011-04-21T10:53:40Z</dcterms:created>
  <dcterms:modified xsi:type="dcterms:W3CDTF">2014-11-24T15:32:16Z</dcterms:modified>
</cp:coreProperties>
</file>